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61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851648" cy="1828800"/>
          </a:xfrm>
        </p:spPr>
        <p:txBody>
          <a:bodyPr/>
          <a:lstStyle/>
          <a:p>
            <a:pPr algn="ctr"/>
            <a:r>
              <a:rPr lang="uk-UA" dirty="0" smtClean="0"/>
              <a:t>  Ментальне здоров</a:t>
            </a:r>
            <a:r>
              <a:rPr lang="en-US" dirty="0" smtClean="0"/>
              <a:t>’</a:t>
            </a:r>
            <a:r>
              <a:rPr lang="ru-RU" dirty="0" smtClean="0"/>
              <a:t>я </a:t>
            </a:r>
            <a:endParaRPr lang="uk-UA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791580" y="2812295"/>
            <a:ext cx="648072" cy="7920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4-конечная звезда 7"/>
          <p:cNvSpPr/>
          <p:nvPr/>
        </p:nvSpPr>
        <p:spPr>
          <a:xfrm>
            <a:off x="7848364" y="2812384"/>
            <a:ext cx="648072" cy="7920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73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89120"/>
          </a:xfrm>
        </p:spPr>
        <p:txBody>
          <a:bodyPr/>
          <a:lstStyle/>
          <a:p>
            <a:pPr lvl="0" algn="ctr"/>
            <a:r>
              <a:rPr lang="uk-UA" dirty="0"/>
              <a:t>пам’ятайте про рутину: режим дня, достатній сон та прогулянки є дуже важливими;</a:t>
            </a:r>
          </a:p>
          <a:p>
            <a:pPr lvl="0" algn="ctr"/>
            <a:r>
              <a:rPr lang="uk-UA" dirty="0"/>
              <a:t>уникайте шкідливої поведінки, як от переїдання чи проведення великої кількості часу за гаджетами.  </a:t>
            </a: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5122" name="Picture 2" descr="Как правильно гулять с собакой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23592"/>
            <a:ext cx="74888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1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i="1" dirty="0"/>
              <a:t>Що таке панічна атака?</a:t>
            </a:r>
            <a:r>
              <a:rPr lang="uk-UA" sz="3100" dirty="0"/>
              <a:t> 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Це</a:t>
            </a:r>
            <a:r>
              <a:rPr lang="uk-UA" sz="3100" dirty="0"/>
              <a:t> сильне почуття страху і тривоги. Напади часто відбуваються, коли людей щось непокоїть або вони пережили складний чи стресовий досвід.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6146" name="Picture 2" descr="Панічні атаки та методи боротьби з ними - IT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77682"/>
            <a:ext cx="7141468" cy="42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3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знаки панічних атак - Балтський центр ПМС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"/>
          <a:stretch/>
        </p:blipFill>
        <p:spPr bwMode="auto">
          <a:xfrm>
            <a:off x="539552" y="847202"/>
            <a:ext cx="8172400" cy="59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5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/>
              <a:t>Із панічною атакою можна впоратися самостійно, знаючи потрібні прийоми й техніки. Також важливо пам’ятати, що жодна панічна атака не закінчується смертю. Зазвичай вона минає через 5–10 хвилин.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8194" name="Picture 2" descr="I-VIN | Поради вінничанам: як швидко опанувати себе при панічній ата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96464"/>
            <a:ext cx="7299970" cy="416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33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/>
              <a:t>Якщо у вас панічна атака, як діяти?</a:t>
            </a:r>
            <a:r>
              <a:rPr lang="uk-UA" sz="4000" dirty="0"/>
              <a:t> </a:t>
            </a:r>
            <a:r>
              <a:rPr lang="uk-UA" sz="4000" b="1" i="1" dirty="0"/>
              <a:t>Ось кілька порад: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/>
          <a:lstStyle/>
          <a:p>
            <a:pPr lvl="0"/>
            <a:r>
              <a:rPr lang="uk-UA" sz="2000" dirty="0"/>
              <a:t>важливо усвідомлювати, що стан скоро мине, а його прояви жодним чином не нашкодять організму;</a:t>
            </a:r>
          </a:p>
          <a:p>
            <a:pPr lvl="0"/>
            <a:r>
              <a:rPr lang="uk-UA" sz="2000" dirty="0"/>
              <a:t>знайдіть спокійне місце: вийдіть з людної кімнати, відійдіть до вільної стіни;</a:t>
            </a:r>
          </a:p>
          <a:p>
            <a:endParaRPr lang="uk-UA" dirty="0"/>
          </a:p>
        </p:txBody>
      </p:sp>
      <p:pic>
        <p:nvPicPr>
          <p:cNvPr id="9218" name="Picture 2" descr="Як подолати стрес: десять дієвих способів розслабитися та знайти душевний  спокій — Вона — ts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948908" cy="37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21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/>
          <a:lstStyle/>
          <a:p>
            <a:pPr lvl="0"/>
            <a:r>
              <a:rPr lang="uk-UA" sz="2400" dirty="0"/>
              <a:t>установіть контакт з реальністю: розгляньте 5 окремих об’єктів, прислухайтесь до 4-х різних звуків, торкніться 3-х предметів, відчуйте 2 запахи, назвіть 1 річ, яку ви можете скуштувати;</a:t>
            </a:r>
          </a:p>
          <a:p>
            <a:pPr lvl="0"/>
            <a:r>
              <a:rPr lang="uk-UA" sz="2400" dirty="0"/>
              <a:t>пройдіться або виконайте просту вправу, це допоможе врегулювати дихання;</a:t>
            </a:r>
          </a:p>
          <a:p>
            <a:endParaRPr lang="uk-UA" dirty="0"/>
          </a:p>
        </p:txBody>
      </p:sp>
      <p:pic>
        <p:nvPicPr>
          <p:cNvPr id="10242" name="Picture 2" descr="Як відновити нюх після COVID-19 – пора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6216625" cy="34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2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i="1" dirty="0" smtClean="0"/>
              <a:t>Техніки, які </a:t>
            </a:r>
            <a:r>
              <a:rPr lang="uk-UA" sz="3100" b="1" i="1" dirty="0"/>
              <a:t>можна використовувати як при панічних атаках, так і </a:t>
            </a:r>
            <a:r>
              <a:rPr lang="uk-UA" sz="3100" b="1" i="1" dirty="0" smtClean="0"/>
              <a:t>при </a:t>
            </a:r>
            <a:r>
              <a:rPr lang="uk-UA" sz="3100" b="1" i="1" dirty="0"/>
              <a:t>гострих стресових станах чи шокуючих подіях.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1266" name="Picture 2" descr="Стресостійкість. Що це і як розвинути? - Genius.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585622" cy="47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3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4389120"/>
          </a:xfrm>
        </p:spPr>
        <p:txBody>
          <a:bodyPr/>
          <a:lstStyle/>
          <a:p>
            <a:r>
              <a:rPr lang="uk-UA" b="1" i="1" dirty="0">
                <a:solidFill>
                  <a:schemeClr val="tx2"/>
                </a:solidFill>
              </a:rPr>
              <a:t>Резинка на зап‘ясті </a:t>
            </a:r>
            <a:endParaRPr lang="uk-U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000" dirty="0"/>
              <a:t>Можна носити просту резинку для волосся або іншу прикрасу для волосся з основою, яка розтягується. Якщо відчуваєш, що наближається панічна атака, відтягни резинку і лясни з силою нею по зап’ястю. Фокус паніки переміститься на незначний біль на руці, що дасть змогу не провалитися у приступ та за допомогою інших технік дихання уникнути його.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2290" name="Picture 2" descr="Опасные последствия: женщина носила резинку для волос на запястье. К чему  это приве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52725"/>
            <a:ext cx="6209159" cy="40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0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389120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tx2"/>
                </a:solidFill>
              </a:rPr>
              <a:t>Дихання в пакет </a:t>
            </a:r>
            <a:endParaRPr lang="uk-UA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000" dirty="0"/>
              <a:t>Мета цієї техніки - збільшити кількість CO2 у крові, що уповільнює серцебиття. Якщо відчуваєш наближення атаки, відкрий паперовий пакет з харчового матеріалу (не поліетиленовий - є ризик задихнутися!), притисни до обличчя впритул і починай дихати з нього і видихати туди ж. Упродовж кількох хвилин там буде достатньо кисню для тебе. </a:t>
            </a:r>
          </a:p>
          <a:p>
            <a:pPr marL="0" indent="0">
              <a:buNone/>
            </a:pPr>
            <a:r>
              <a:rPr lang="uk-UA" sz="2000" dirty="0"/>
              <a:t>Зазвичай цього часу достатньо, щоб стан нормалізувався, але за потреби можеш дихати ще пару хвилин. </a:t>
            </a:r>
          </a:p>
          <a:p>
            <a:endParaRPr lang="uk-UA" dirty="0"/>
          </a:p>
        </p:txBody>
      </p:sp>
      <p:pic>
        <p:nvPicPr>
          <p:cNvPr id="13314" name="Picture 2" descr="Лікування панічних атак та фобій: методи самодопомоги | Психос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5256584" cy="29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6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389120"/>
          </a:xfrm>
        </p:spPr>
        <p:txBody>
          <a:bodyPr/>
          <a:lstStyle/>
          <a:p>
            <a:r>
              <a:rPr lang="uk-UA" b="1" i="1" dirty="0">
                <a:solidFill>
                  <a:schemeClr val="tx2"/>
                </a:solidFill>
              </a:rPr>
              <a:t>Концентрація на тілі </a:t>
            </a:r>
            <a:endParaRPr lang="uk-U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000" dirty="0"/>
              <a:t>У момент панічної атаки всю увагу забирають внутрішні відчуття: страх, тривога, розгубленість. Вивести з цього стану може концентрація на тілі, що також переключить мозок і дозволить змінити фокус уваги.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AutoShape 2" descr="Сколько лет вашим рукам. Пластический хирург предложил 4 простых теста,  чтобы узнать их реальный возра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Сколько лет вашим рукам. Пластический хирург предложил 4 простых теста,  чтобы узнать их реальный возрас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82644" y="2492896"/>
            <a:ext cx="86098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tx2"/>
                </a:solidFill>
              </a:rPr>
              <a:t>Що можна робити? </a:t>
            </a:r>
            <a:endParaRPr lang="uk-UA" dirty="0">
              <a:solidFill>
                <a:schemeClr val="tx2"/>
              </a:solidFill>
            </a:endParaRPr>
          </a:p>
          <a:p>
            <a:r>
              <a:rPr lang="uk-UA" dirty="0">
                <a:solidFill>
                  <a:schemeClr val="tx2"/>
                </a:solidFill>
              </a:rPr>
              <a:t>- натискати попарно подушечки пальців на ногах - мізинці, безіменні, середні і </a:t>
            </a:r>
            <a:r>
              <a:rPr lang="uk-UA" dirty="0" err="1">
                <a:solidFill>
                  <a:schemeClr val="tx2"/>
                </a:solidFill>
              </a:rPr>
              <a:t>т.д</a:t>
            </a:r>
            <a:r>
              <a:rPr lang="uk-UA" dirty="0">
                <a:solidFill>
                  <a:schemeClr val="tx2"/>
                </a:solidFill>
              </a:rPr>
              <a:t>.; повторити кілька циклів; </a:t>
            </a:r>
          </a:p>
          <a:p>
            <a:r>
              <a:rPr lang="uk-UA" dirty="0">
                <a:solidFill>
                  <a:schemeClr val="tx2"/>
                </a:solidFill>
              </a:rPr>
              <a:t>👃 доторкнутися та потерти кінчик носа;</a:t>
            </a:r>
          </a:p>
          <a:p>
            <a:r>
              <a:rPr lang="uk-UA" dirty="0">
                <a:solidFill>
                  <a:schemeClr val="tx2"/>
                </a:solidFill>
              </a:rPr>
              <a:t>👃 при повільному вдихові розширяти максимально ніздрі, а видихати дуже повільно через рот (8-10 с);</a:t>
            </a:r>
          </a:p>
          <a:p>
            <a:r>
              <a:rPr lang="uk-UA" dirty="0">
                <a:solidFill>
                  <a:schemeClr val="tx2"/>
                </a:solidFill>
              </a:rPr>
              <a:t>👅 витягти з рота язик якомога далі, намагатися торкнутися підборіддя;</a:t>
            </a:r>
          </a:p>
          <a:p>
            <a:r>
              <a:rPr lang="uk-UA" dirty="0">
                <a:solidFill>
                  <a:schemeClr val="tx2"/>
                </a:solidFill>
              </a:rPr>
              <a:t>👤 розтирати тіло з ніг до голови, а потім з голови до ніг;</a:t>
            </a:r>
          </a:p>
          <a:p>
            <a:r>
              <a:rPr lang="uk-UA" dirty="0">
                <a:solidFill>
                  <a:schemeClr val="tx2"/>
                </a:solidFill>
              </a:rPr>
              <a:t>👐 простукати кордони тіла долонями; </a:t>
            </a:r>
          </a:p>
          <a:p>
            <a:r>
              <a:rPr lang="uk-UA" dirty="0">
                <a:solidFill>
                  <a:schemeClr val="tx2"/>
                </a:solidFill>
              </a:rPr>
              <a:t>- розтирати точки між пальцями на руках, особливу увагу дати точці між безіменним та мізинцем; </a:t>
            </a:r>
          </a:p>
          <a:p>
            <a:r>
              <a:rPr lang="uk-UA" dirty="0">
                <a:solidFill>
                  <a:schemeClr val="tx2"/>
                </a:solidFill>
              </a:rPr>
              <a:t>👀 не повертаючи голови, пробувати подивитися назад; </a:t>
            </a:r>
          </a:p>
          <a:p>
            <a:r>
              <a:rPr lang="uk-UA" dirty="0">
                <a:solidFill>
                  <a:schemeClr val="tx2"/>
                </a:solidFill>
              </a:rPr>
              <a:t>👄 прополоскати рот водою, постискати губи тощо. </a:t>
            </a:r>
          </a:p>
        </p:txBody>
      </p:sp>
    </p:spTree>
    <p:extLst>
      <p:ext uri="{BB962C8B-B14F-4D97-AF65-F5344CB8AC3E}">
        <p14:creationId xmlns:p14="http://schemas.microsoft.com/office/powerpoint/2010/main" val="176715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Що таке ментальне </a:t>
            </a:r>
            <a:r>
              <a:rPr lang="uk-UA" dirty="0" smtClean="0"/>
              <a:t>здоров’я?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Згідно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визначенням</a:t>
            </a:r>
            <a:r>
              <a:rPr lang="ru-RU" sz="2400" dirty="0">
                <a:solidFill>
                  <a:srgbClr val="002060"/>
                </a:solidFill>
              </a:rPr>
              <a:t> ВООЗ, </a:t>
            </a:r>
            <a:r>
              <a:rPr lang="ru-RU" sz="2400" dirty="0" err="1">
                <a:solidFill>
                  <a:srgbClr val="002060"/>
                </a:solidFill>
              </a:rPr>
              <a:t>ментальне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здоров’я</a:t>
            </a:r>
            <a:r>
              <a:rPr lang="ru-RU" sz="2400" dirty="0">
                <a:solidFill>
                  <a:srgbClr val="002060"/>
                </a:solidFill>
              </a:rPr>
              <a:t> — </a:t>
            </a:r>
            <a:r>
              <a:rPr lang="ru-RU" sz="2400" dirty="0" err="1">
                <a:solidFill>
                  <a:srgbClr val="002060"/>
                </a:solidFill>
              </a:rPr>
              <a:t>це</a:t>
            </a:r>
            <a:r>
              <a:rPr lang="ru-RU" sz="2400" dirty="0">
                <a:solidFill>
                  <a:srgbClr val="002060"/>
                </a:solidFill>
              </a:rPr>
              <a:t> стан </a:t>
            </a:r>
            <a:r>
              <a:rPr lang="ru-RU" sz="2400" dirty="0" err="1">
                <a:solidFill>
                  <a:srgbClr val="002060"/>
                </a:solidFill>
              </a:rPr>
              <a:t>щастя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добробуту</a:t>
            </a:r>
            <a:r>
              <a:rPr lang="ru-RU" sz="2400" dirty="0">
                <a:solidFill>
                  <a:srgbClr val="002060"/>
                </a:solidFill>
              </a:rPr>
              <a:t>, в </a:t>
            </a:r>
            <a:r>
              <a:rPr lang="ru-RU" sz="2400" dirty="0" err="1">
                <a:solidFill>
                  <a:srgbClr val="002060"/>
                </a:solidFill>
              </a:rPr>
              <a:t>якому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людина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реалізує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свої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творчі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здібності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протистояти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життєвим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стресам</a:t>
            </a:r>
            <a:r>
              <a:rPr lang="ru-RU" sz="2400" dirty="0">
                <a:solidFill>
                  <a:srgbClr val="002060"/>
                </a:solidFill>
              </a:rPr>
              <a:t>, продуктивно </a:t>
            </a:r>
            <a:r>
              <a:rPr lang="ru-RU" sz="2400" dirty="0" err="1">
                <a:solidFill>
                  <a:srgbClr val="002060"/>
                </a:solidFill>
              </a:rPr>
              <a:t>працювати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робити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внесок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суспільне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життя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4" name="AutoShape 2" descr="Ментальне здоров'я: як подбати про себе? | Лиманська Гімназ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Ментальне здоров'я: як подбати про себе? | Лиманська Гімназ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Ментальне здоров'я: як подбати про себе? | Лиманська Гімназ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2" name="Picture 8" descr="7 корисних подкастів про ментальне здоров'я | Anywel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t="25350" r="4881" b="10737"/>
          <a:stretch/>
        </p:blipFill>
        <p:spPr bwMode="auto">
          <a:xfrm>
            <a:off x="2051720" y="3561804"/>
            <a:ext cx="4824536" cy="32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2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/>
          <a:lstStyle/>
          <a:p>
            <a:r>
              <a:rPr lang="uk-UA" b="1" i="1" dirty="0">
                <a:solidFill>
                  <a:schemeClr val="tx2"/>
                </a:solidFill>
              </a:rPr>
              <a:t>Фіксація біля стіни: 3 точки</a:t>
            </a:r>
            <a:endParaRPr lang="uk-U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000" dirty="0"/>
              <a:t>Якщо вдома чи на вулиці поряд є стіна, </a:t>
            </a:r>
            <a:r>
              <a:rPr lang="uk-UA" sz="2000" dirty="0" err="1"/>
              <a:t>підійди</a:t>
            </a:r>
            <a:r>
              <a:rPr lang="uk-UA" sz="2000" dirty="0"/>
              <a:t> до неї та торкнися трьома точками: плечами, сідницями і п’ятками. Треба відчути ці зони. Якийсь час концентруйся на цих точках, вирівнюючи тіло. Так ти опановуєш свої емоції, повертаєшся у своє тіло.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5362" name="Picture 2" descr="Стоять у стены для осанки – Как правильно стоять у стены для осанки:  описание упражнения с фото, пошаговая инструкция выполнения и выработка  правильной осанки — Спортивное питание Кемерово. Интернет магазин  спортивного питания. SportNutri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7057188" cy="39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389120"/>
          </a:xfrm>
        </p:spPr>
        <p:txBody>
          <a:bodyPr/>
          <a:lstStyle/>
          <a:p>
            <a:r>
              <a:rPr lang="uk-UA" b="1" i="1" dirty="0">
                <a:solidFill>
                  <a:schemeClr val="tx2"/>
                </a:solidFill>
              </a:rPr>
              <a:t>Об’єкти в натовпі</a:t>
            </a:r>
            <a:endParaRPr lang="uk-U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000" dirty="0"/>
              <a:t>Якщо панічна атака сталася в натовпі, переключити мозок можна виділенням певної ознаки навколо і для себе знайти по 5 людей, у яких: </a:t>
            </a:r>
          </a:p>
          <a:p>
            <a:r>
              <a:rPr lang="uk-UA" sz="2000" dirty="0"/>
              <a:t>📌 є капелюх;</a:t>
            </a:r>
          </a:p>
          <a:p>
            <a:r>
              <a:rPr lang="uk-UA" sz="2000" dirty="0"/>
              <a:t>📌 є синій колір на одязі;</a:t>
            </a:r>
          </a:p>
          <a:p>
            <a:r>
              <a:rPr lang="uk-UA" sz="2000" dirty="0"/>
              <a:t>📌 є світле волосся тощо. </a:t>
            </a:r>
          </a:p>
          <a:p>
            <a:endParaRPr lang="uk-UA" dirty="0"/>
          </a:p>
        </p:txBody>
      </p:sp>
      <p:pic>
        <p:nvPicPr>
          <p:cNvPr id="16386" name="Picture 2" descr="На Гаваях штрафуватимуть людей, які переходять вулицю, дивлячись у смартфон  - MediaSapie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57549"/>
            <a:ext cx="58102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82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/>
          <a:lstStyle/>
          <a:p>
            <a:r>
              <a:rPr lang="uk-UA" b="1" i="1" dirty="0">
                <a:solidFill>
                  <a:schemeClr val="tx2"/>
                </a:solidFill>
              </a:rPr>
              <a:t>Камінь </a:t>
            </a:r>
            <a:endParaRPr lang="uk-U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2000" dirty="0"/>
              <a:t>Якщо поряд на вулиці є камінь, візьми його до рук та рахуй кути, легко натискаючи на них пальцями, щоб відчути. Камінь також можеш замінити на інший предмет вдома. </a:t>
            </a:r>
          </a:p>
          <a:p>
            <a:endParaRPr lang="uk-UA" dirty="0"/>
          </a:p>
        </p:txBody>
      </p:sp>
      <p:pic>
        <p:nvPicPr>
          <p:cNvPr id="17410" name="Picture 2" descr="Кaмінь і подарунок”. Цю притчу варто прочитати кожному, щоб подивитися на  життя по-новому. Ви зробите дивовижне відкриття - То є Льві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32573"/>
            <a:ext cx="78419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3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uk-UA" sz="3400" b="1" i="1" dirty="0" err="1">
                <a:solidFill>
                  <a:schemeClr val="tx2"/>
                </a:solidFill>
              </a:rPr>
              <a:t>Box</a:t>
            </a:r>
            <a:r>
              <a:rPr lang="uk-UA" sz="3400" b="1" i="1" dirty="0">
                <a:solidFill>
                  <a:schemeClr val="tx2"/>
                </a:solidFill>
              </a:rPr>
              <a:t> </a:t>
            </a:r>
            <a:r>
              <a:rPr lang="uk-UA" sz="3400" b="1" i="1" dirty="0" err="1">
                <a:solidFill>
                  <a:schemeClr val="tx2"/>
                </a:solidFill>
              </a:rPr>
              <a:t>breathing</a:t>
            </a:r>
            <a:r>
              <a:rPr lang="uk-UA" sz="3400" b="1" i="1" dirty="0">
                <a:solidFill>
                  <a:schemeClr val="tx2"/>
                </a:solidFill>
              </a:rPr>
              <a:t> (коробкове дихання)</a:t>
            </a:r>
            <a:endParaRPr lang="uk-UA" sz="3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dirty="0"/>
              <a:t>Цей метод практикують американські спецназівці — морські котики, щоб швидко опанувати себе в стресовій ситуації чи перед боєм. Вже через 3-5 хвилин такого дихання ти помітиш, що стан став помітно спокійнішим.</a:t>
            </a:r>
          </a:p>
          <a:p>
            <a:pPr marL="0" indent="0">
              <a:buNone/>
            </a:pPr>
            <a:r>
              <a:rPr lang="uk-UA" b="1" i="1" dirty="0" smtClean="0"/>
              <a:t>      Сидячи </a:t>
            </a:r>
            <a:r>
              <a:rPr lang="uk-UA" b="1" i="1" dirty="0"/>
              <a:t>або стоячи, намагайся по можливості розслабити м'язи тіла і зосередити увагу на диханні:</a:t>
            </a:r>
            <a:endParaRPr lang="uk-UA" dirty="0"/>
          </a:p>
          <a:p>
            <a:pPr lvl="0"/>
            <a:r>
              <a:rPr lang="uk-UA" dirty="0"/>
              <a:t> повільно видихни;</a:t>
            </a:r>
          </a:p>
          <a:p>
            <a:pPr lvl="0"/>
            <a:r>
              <a:rPr lang="uk-UA" dirty="0"/>
              <a:t> на рахунок 1-2-3-4 зроби повільний глибокий вдих, при цьому живіт випинається вперед, наче повітряна кулька 🎈, а груди лишаються на місці; </a:t>
            </a:r>
          </a:p>
          <a:p>
            <a:pPr lvl="0"/>
            <a:r>
              <a:rPr lang="uk-UA" dirty="0"/>
              <a:t>на наступні чотири рахунки затримай дихання;</a:t>
            </a:r>
          </a:p>
          <a:p>
            <a:pPr lvl="0"/>
            <a:r>
              <a:rPr lang="uk-UA" dirty="0"/>
              <a:t>потім — плавний видих на рахунок 1-2-3-4;</a:t>
            </a:r>
          </a:p>
          <a:p>
            <a:pPr lvl="0"/>
            <a:r>
              <a:rPr lang="uk-UA" dirty="0"/>
              <a:t>знову затримка  на чотири рахунки перед наступним вдихом.</a:t>
            </a:r>
          </a:p>
          <a:p>
            <a:endParaRPr lang="uk-UA" dirty="0"/>
          </a:p>
        </p:txBody>
      </p:sp>
      <p:pic>
        <p:nvPicPr>
          <p:cNvPr id="18434" name="Picture 2" descr="Як швидко зняти стрес за допомогою дихання: корисні поради - 1NEWS.COM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0"/>
          <a:stretch/>
        </p:blipFill>
        <p:spPr bwMode="auto">
          <a:xfrm>
            <a:off x="2051720" y="4941509"/>
            <a:ext cx="5132090" cy="19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54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4389120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важливо для підтримання ментального здоров’я на належному рівні? Назвемо кілька прикладів:</a:t>
            </a:r>
            <a:endParaRPr lang="uk-UA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2000" dirty="0"/>
              <a:t>розвиток емоційного інтелекту: сприйняття і розуміння своїх емоцій допоможе  у дорослому віці вправніше керувати своїм станом;</a:t>
            </a:r>
          </a:p>
          <a:p>
            <a:pPr lvl="0"/>
            <a:r>
              <a:rPr lang="uk-UA" sz="2000" dirty="0"/>
              <a:t>організація здорової атмосфери в родині, налагодження режиму дня;</a:t>
            </a:r>
          </a:p>
          <a:p>
            <a:pPr lvl="0"/>
            <a:r>
              <a:rPr lang="uk-UA" sz="2000" dirty="0"/>
              <a:t>соціальна підтримка незахищених верств населення;</a:t>
            </a:r>
          </a:p>
          <a:p>
            <a:endParaRPr lang="uk-UA" dirty="0"/>
          </a:p>
        </p:txBody>
      </p:sp>
      <p:pic>
        <p:nvPicPr>
          <p:cNvPr id="19458" name="Picture 2" descr="Підтримка ментального здоров'я працівників: конкретні кроки - публікації на  Job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71" y="2841181"/>
            <a:ext cx="5434926" cy="400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1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1264" cy="1298408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/>
              <a:t>Здатність</a:t>
            </a:r>
            <a:r>
              <a:rPr lang="ru-RU" sz="4000" dirty="0"/>
              <a:t> </a:t>
            </a:r>
            <a:r>
              <a:rPr lang="ru-RU" sz="4000" dirty="0" err="1"/>
              <a:t>отримувати</a:t>
            </a:r>
            <a:r>
              <a:rPr lang="ru-RU" sz="4000" dirty="0"/>
              <a:t> </a:t>
            </a:r>
            <a:r>
              <a:rPr lang="ru-RU" sz="4000" dirty="0" err="1"/>
              <a:t>задоволення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життя</a:t>
            </a:r>
            <a:r>
              <a:rPr lang="ru-RU" sz="4000" dirty="0"/>
              <a:t> — </a:t>
            </a:r>
            <a:r>
              <a:rPr lang="ru-RU" sz="4000" dirty="0" err="1"/>
              <a:t>основна</a:t>
            </a:r>
            <a:r>
              <a:rPr lang="ru-RU" sz="4000" dirty="0"/>
              <a:t> риса ментально </a:t>
            </a:r>
            <a:r>
              <a:rPr lang="ru-RU" sz="4000" dirty="0" err="1"/>
              <a:t>здорової</a:t>
            </a:r>
            <a:r>
              <a:rPr lang="ru-RU" sz="4000" dirty="0"/>
              <a:t> </a:t>
            </a:r>
            <a:r>
              <a:rPr lang="ru-RU" sz="4000" dirty="0" err="1"/>
              <a:t>людини</a:t>
            </a:r>
            <a:endParaRPr lang="uk-UA" sz="4000" dirty="0"/>
          </a:p>
        </p:txBody>
      </p:sp>
      <p:pic>
        <p:nvPicPr>
          <p:cNvPr id="4098" name="Picture 2" descr="Чинники, що впливають на наше відчуття щастя і задоволення від 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80" y="2623929"/>
            <a:ext cx="7056784" cy="42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46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важливо</a:t>
            </a:r>
            <a:r>
              <a:rPr lang="ru-RU" sz="3200" b="1" dirty="0"/>
              <a:t> для </a:t>
            </a:r>
            <a:r>
              <a:rPr lang="ru-RU" sz="3200" b="1" dirty="0" err="1"/>
              <a:t>підтримання</a:t>
            </a:r>
            <a:r>
              <a:rPr lang="ru-RU" sz="3200" b="1" dirty="0"/>
              <a:t> ментального </a:t>
            </a:r>
            <a:r>
              <a:rPr lang="ru-RU" sz="3200" b="1" dirty="0" err="1"/>
              <a:t>здоров’я</a:t>
            </a:r>
            <a:r>
              <a:rPr lang="ru-RU" sz="3200" b="1" dirty="0"/>
              <a:t> на </a:t>
            </a:r>
            <a:r>
              <a:rPr lang="ru-RU" sz="3200" b="1" dirty="0" err="1"/>
              <a:t>належному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?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розвиток емоційного інтелекту в дітей: сприйняття і розуміння своїх емоцій допоможе їм у дорослому віці вправніше керувати своїм станом;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170" name="Picture 2" descr="Картинки з Днем сім'ї 2019 в Україні – привітання у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624998" cy="3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4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389120"/>
          </a:xfrm>
        </p:spPr>
        <p:txBody>
          <a:bodyPr/>
          <a:lstStyle/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здорової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в </a:t>
            </a:r>
            <a:r>
              <a:rPr lang="ru-RU" dirty="0" err="1"/>
              <a:t>родині</a:t>
            </a:r>
            <a:r>
              <a:rPr lang="ru-RU" dirty="0"/>
              <a:t>, </a:t>
            </a:r>
            <a:r>
              <a:rPr lang="ru-RU" dirty="0" err="1"/>
              <a:t>налагодження</a:t>
            </a:r>
            <a:r>
              <a:rPr lang="ru-RU" dirty="0"/>
              <a:t> режиму дня для маленьких </a:t>
            </a:r>
            <a:r>
              <a:rPr lang="ru-RU" dirty="0" err="1"/>
              <a:t>дітей</a:t>
            </a:r>
            <a:r>
              <a:rPr lang="ru-RU" dirty="0"/>
              <a:t>;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 descr="Вдома і в садку за розпорядком я живу – ДНЗ (ясла-садок) №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7662"/>
            <a:ext cx="6912768" cy="47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71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незахищених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матерів-одиначок</a:t>
            </a:r>
            <a:r>
              <a:rPr lang="ru-RU" dirty="0"/>
              <a:t>,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насильства</a:t>
            </a:r>
            <a:r>
              <a:rPr lang="ru-RU" dirty="0"/>
              <a:t>, людей з </a:t>
            </a:r>
            <a:r>
              <a:rPr lang="ru-RU" dirty="0" err="1"/>
              <a:t>інвалідністю</a:t>
            </a:r>
            <a:r>
              <a:rPr lang="ru-RU" dirty="0"/>
              <a:t>);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9218" name="Picture 2" descr="Як розповідати про інвалідність • MediaLab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28454"/>
            <a:ext cx="6408712" cy="40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08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/>
          <a:lstStyle/>
          <a:p>
            <a:r>
              <a:rPr lang="ru-RU" dirty="0" err="1"/>
              <a:t>локальні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 з 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— у школах, </a:t>
            </a:r>
            <a:r>
              <a:rPr lang="ru-RU" dirty="0" err="1" smtClean="0"/>
              <a:t>коледжах</a:t>
            </a:r>
            <a:r>
              <a:rPr lang="ru-RU" dirty="0" smtClean="0"/>
              <a:t>,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 descr="5 кроків до покращення свого психічного здоров'я | Центр громадського  здоров'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9" r="1143" b="23098"/>
          <a:stretch/>
        </p:blipFill>
        <p:spPr bwMode="auto">
          <a:xfrm>
            <a:off x="611560" y="2014118"/>
            <a:ext cx="7936872" cy="48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7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Ментальне </a:t>
            </a:r>
            <a:r>
              <a:rPr lang="uk-UA" dirty="0"/>
              <a:t>здоров’я об’єднує здоровий дух та психіку людини із соціальним складником. Воно є важливим для втілення бажань, реалізації цілей, доброго фізичного самопочуття</a:t>
            </a:r>
            <a:r>
              <a:rPr lang="uk-UA" dirty="0" smtClean="0"/>
              <a:t>.</a:t>
            </a:r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dirty="0"/>
              <a:t>А з іншого боку — психічне здоров’я кожного індивіда важливе для всього суспільства.</a:t>
            </a:r>
          </a:p>
        </p:txBody>
      </p:sp>
      <p:pic>
        <p:nvPicPr>
          <p:cNvPr id="2050" name="Picture 2" descr="Как устроена психика - Психогигиена - Статьи по психологии - Здоровый Ду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81099"/>
            <a:ext cx="5156845" cy="34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53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/>
              <a:t>Підтримувати</a:t>
            </a:r>
            <a:r>
              <a:rPr lang="ru-RU" sz="3600" b="1" dirty="0"/>
              <a:t> </a:t>
            </a:r>
            <a:r>
              <a:rPr lang="ru-RU" sz="3600" b="1" dirty="0" err="1"/>
              <a:t>власне</a:t>
            </a:r>
            <a:r>
              <a:rPr lang="ru-RU" sz="3600" b="1" dirty="0"/>
              <a:t> </a:t>
            </a:r>
            <a:r>
              <a:rPr lang="ru-RU" sz="3600" b="1" dirty="0" err="1"/>
              <a:t>ментальне</a:t>
            </a:r>
            <a:r>
              <a:rPr lang="ru-RU" sz="3600" b="1" dirty="0"/>
              <a:t> </a:t>
            </a:r>
            <a:r>
              <a:rPr lang="ru-RU" sz="3600" b="1" dirty="0" err="1"/>
              <a:t>здоров’я</a:t>
            </a:r>
            <a:r>
              <a:rPr lang="ru-RU" sz="3600" b="1" dirty="0"/>
              <a:t> </a:t>
            </a:r>
            <a:r>
              <a:rPr lang="ru-RU" sz="3600" b="1" dirty="0" err="1"/>
              <a:t>можна</a:t>
            </a:r>
            <a:r>
              <a:rPr lang="ru-RU" sz="3600" b="1" dirty="0"/>
              <a:t> </a:t>
            </a:r>
            <a:r>
              <a:rPr lang="ru-RU" sz="3600" b="1" dirty="0" err="1"/>
              <a:t>самостійно</a:t>
            </a:r>
            <a:r>
              <a:rPr lang="ru-RU" sz="3600" b="1" dirty="0"/>
              <a:t>.</a:t>
            </a:r>
            <a:r>
              <a:rPr lang="ru-RU" sz="3600" dirty="0"/>
              <a:t> </a:t>
            </a:r>
            <a:r>
              <a:rPr lang="ru-RU" sz="3600" b="1" dirty="0"/>
              <a:t>Для </a:t>
            </a:r>
            <a:r>
              <a:rPr lang="ru-RU" sz="3600" b="1" dirty="0" err="1"/>
              <a:t>цього</a:t>
            </a:r>
            <a:r>
              <a:rPr lang="ru-RU" sz="3600" b="1" dirty="0"/>
              <a:t> </a:t>
            </a:r>
            <a:r>
              <a:rPr lang="ru-RU" sz="3600" b="1" dirty="0" err="1"/>
              <a:t>необхідно</a:t>
            </a:r>
            <a:r>
              <a:rPr lang="ru-RU" sz="3600" b="1" dirty="0"/>
              <a:t>: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91264" cy="368768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Дбати про режим сну</a:t>
            </a:r>
            <a:endParaRPr lang="uk-UA" dirty="0"/>
          </a:p>
        </p:txBody>
      </p:sp>
      <p:pic>
        <p:nvPicPr>
          <p:cNvPr id="11266" name="Picture 2" descr="Сон и здоровь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51588"/>
            <a:ext cx="6199703" cy="38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98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У</a:t>
            </a:r>
            <a:r>
              <a:rPr lang="ru-RU" dirty="0" err="1" smtClean="0"/>
              <a:t>никати</a:t>
            </a:r>
            <a:r>
              <a:rPr lang="ru-RU" dirty="0" smtClean="0"/>
              <a:t> </a:t>
            </a:r>
            <a:r>
              <a:rPr lang="ru-RU" dirty="0" err="1"/>
              <a:t>стресових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та </a:t>
            </a:r>
            <a:r>
              <a:rPr lang="ru-RU" dirty="0" err="1"/>
              <a:t>навчитись</a:t>
            </a:r>
            <a:r>
              <a:rPr lang="ru-RU" dirty="0"/>
              <a:t> адекватно на них </a:t>
            </a:r>
            <a:r>
              <a:rPr lang="ru-RU" dirty="0" err="1" smtClean="0"/>
              <a:t>реагувати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2290" name="Picture 2" descr="Як підвищити стресостійкість? - HUBZ - інформаційна аген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73773" cy="45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58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збалансувати  харчування і додати фізичної активності — іноді достатньо активізувати організм та налагодити гормональний фон, щоб виправити ситуацію.</a:t>
            </a:r>
          </a:p>
          <a:p>
            <a:pPr marL="0" indent="0" algn="ctr">
              <a:buNone/>
            </a:pPr>
            <a:endParaRPr lang="uk-UA" dirty="0"/>
          </a:p>
        </p:txBody>
      </p:sp>
      <p:sp>
        <p:nvSpPr>
          <p:cNvPr id="4" name="AutoShape 2" descr="Здоровий спосіб життя – шлях до здоров'я | Здоров'я Черка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Здоровий спосіб життя – шлях до здоров'я | Здоров'я Черкащи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8" name="Picture 6" descr="Здоровий спосіб життя важливіший за схильність: вчені назвали 7 правил  профілактики інсульту — Здоровий спосіб життя — tsn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2"/>
          <a:stretch/>
        </p:blipFill>
        <p:spPr bwMode="auto">
          <a:xfrm>
            <a:off x="1115616" y="2636912"/>
            <a:ext cx="7056784" cy="39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69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19" y="836711"/>
            <a:ext cx="6019701" cy="60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5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ментального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Екологія та корпоративна соціальна відповідальність — як почати бізнес з  екологічною стратегією / 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2285999"/>
            <a:ext cx="9144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5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/>
              <a:t>З початком нового навчального року збільшилася кількість навантаження на здобувачів освіти. </a:t>
            </a:r>
            <a:endParaRPr lang="uk-UA" sz="2000" dirty="0" smtClean="0"/>
          </a:p>
          <a:p>
            <a:pPr marL="0" indent="0" algn="ctr">
              <a:buNone/>
            </a:pPr>
            <a:r>
              <a:rPr lang="uk-UA" sz="2000" dirty="0" smtClean="0"/>
              <a:t>До </a:t>
            </a:r>
            <a:r>
              <a:rPr lang="uk-UA" sz="2000" dirty="0"/>
              <a:t>стресу, викликаного війною, додається необхідність взаємодіяти з однолітками та викладачами, адаптуватися до навчання у нових форматах та умовах, знаходити спільну мову з батьками та опікунами. Усе це потребуватиме від студентів додаткових зусиль і може стати ще одним джерелом страхів, переживань та невпевненості у собі.  </a:t>
            </a:r>
            <a:endParaRPr lang="uk-UA" sz="2000" dirty="0"/>
          </a:p>
        </p:txBody>
      </p:sp>
      <p:pic>
        <p:nvPicPr>
          <p:cNvPr id="1026" name="Picture 2" descr="Психологічна служба інформує: як вберегтися від стресу під час здачі сесії  (частина 2) | Полтавський державний аграрний уні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49565"/>
            <a:ext cx="6202660" cy="38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/>
              <a:t>Усупереч тому, що війна триває вже довго і ми звикаємо до обставин, наш організм продовжує реагувати на стресові </a:t>
            </a:r>
            <a:r>
              <a:rPr lang="uk-UA" sz="2000" dirty="0" smtClean="0"/>
              <a:t>ситуації.</a:t>
            </a:r>
          </a:p>
          <a:p>
            <a:pPr marL="0" indent="0" algn="ctr">
              <a:buNone/>
            </a:pPr>
            <a:r>
              <a:rPr lang="uk-UA" sz="2000" dirty="0" smtClean="0"/>
              <a:t>І </a:t>
            </a:r>
            <a:r>
              <a:rPr lang="uk-UA" sz="2000" dirty="0"/>
              <a:t>навіть якщо реакція не проявляється відразу після травматичної події, є накопичувальний ефект. Тож важливо знати, як проявляється стрес та як його позбутися. </a:t>
            </a:r>
            <a:endParaRPr lang="uk-UA" sz="2000" dirty="0"/>
          </a:p>
        </p:txBody>
      </p:sp>
      <p:pic>
        <p:nvPicPr>
          <p:cNvPr id="2050" name="Picture 2" descr="Психологи дають поради про подолання страху самотності під час війни -  н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5195"/>
            <a:ext cx="7848872" cy="44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3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65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Ознаки стресу :</a:t>
            </a:r>
            <a:endParaRPr lang="uk-UA" sz="6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/>
            <a:r>
              <a:rPr lang="uk-UA" sz="4500" dirty="0"/>
              <a:t>постійне відчуття втоми;</a:t>
            </a:r>
          </a:p>
          <a:p>
            <a:pPr lvl="0"/>
            <a:r>
              <a:rPr lang="uk-UA" sz="4500" dirty="0" err="1"/>
              <a:t>ангедонія</a:t>
            </a:r>
            <a:r>
              <a:rPr lang="uk-UA" sz="4500" dirty="0"/>
              <a:t>: неможливість отримати задоволення від звичних речей;</a:t>
            </a:r>
          </a:p>
          <a:p>
            <a:pPr lvl="0"/>
            <a:r>
              <a:rPr lang="uk-UA" sz="4500" dirty="0"/>
              <a:t>незвична, часом агресивна чи деструктивна поведінка;</a:t>
            </a:r>
          </a:p>
          <a:p>
            <a:pPr lvl="0"/>
            <a:r>
              <a:rPr lang="uk-UA" sz="4500" dirty="0"/>
              <a:t>втрата почуття гумору;</a:t>
            </a:r>
          </a:p>
          <a:p>
            <a:pPr lvl="0"/>
            <a:r>
              <a:rPr lang="uk-UA" sz="4500" dirty="0"/>
              <a:t>різка зміна міжособистісних стосунків (відсторонюється від батьків, опікунів, відчуття провини, сорому, різке дорослішання зокрема перевантаження домашнім завданням</a:t>
            </a:r>
            <a:r>
              <a:rPr lang="uk-UA" sz="4500" b="1" dirty="0"/>
              <a:t> /</a:t>
            </a:r>
            <a:r>
              <a:rPr lang="uk-UA" sz="4500" dirty="0"/>
              <a:t> домашньою роботою;</a:t>
            </a:r>
          </a:p>
          <a:p>
            <a:pPr lvl="0"/>
            <a:r>
              <a:rPr lang="uk-UA" sz="4500" dirty="0"/>
              <a:t>тілесні реакції: біль у спині, голові, животі;</a:t>
            </a:r>
          </a:p>
          <a:p>
            <a:pPr lvl="0"/>
            <a:r>
              <a:rPr lang="uk-UA" sz="4500" dirty="0"/>
              <a:t>втрата працездатності: погіршення пам’яті та уваги, часті помилки в навчанні та роботі;</a:t>
            </a:r>
          </a:p>
          <a:p>
            <a:pPr lvl="0"/>
            <a:r>
              <a:rPr lang="uk-UA" sz="4500" dirty="0"/>
              <a:t>порушення сну та апетиту.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521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738336"/>
          </a:xfrm>
        </p:spPr>
        <p:txBody>
          <a:bodyPr>
            <a:normAutofit/>
          </a:bodyPr>
          <a:lstStyle/>
          <a:p>
            <a:pPr algn="ctr"/>
            <a:r>
              <a:rPr lang="uk-UA" sz="4400" b="1" i="1" dirty="0"/>
              <a:t>Як допомогти собі? 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/>
          <a:lstStyle/>
          <a:p>
            <a:pPr lvl="0" algn="ctr"/>
            <a:r>
              <a:rPr lang="uk-UA" sz="2400" dirty="0"/>
              <a:t>прийміть складність та невизначеність ситуації, спробуйте застосувати навички, якими ви користувалися під час стресових ситуацій раніше;</a:t>
            </a:r>
          </a:p>
          <a:p>
            <a:pPr lvl="0" algn="ctr"/>
            <a:r>
              <a:rPr lang="uk-UA" sz="2400" dirty="0"/>
              <a:t>зверніться по підтримку до інших, важливо розуміти, що ви не одні зі своїми проблемами;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Ментальна підтримка українських жінок: Фонд Олени Пінчук запускає проєкт  підготовки спеціалістів з надання психологічної допомоги «Regeneration»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43" y="3429000"/>
            <a:ext cx="5853765" cy="32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8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/>
          <a:lstStyle/>
          <a:p>
            <a:pPr lvl="0" algn="ctr"/>
            <a:r>
              <a:rPr lang="uk-UA" dirty="0"/>
              <a:t>дозволяйте собі проявляти емоції та плакати;</a:t>
            </a:r>
          </a:p>
          <a:p>
            <a:pPr lvl="0" algn="ctr"/>
            <a:r>
              <a:rPr lang="uk-UA" dirty="0"/>
              <a:t>піклуйтеся про себе: відпочивайте, просіть про допомогу з побутовими справами;</a:t>
            </a: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4098" name="Picture 2" descr="Емоційний стан людини. Нейрофізіологія емоцій | Психос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531442" cy="42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21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1187</Words>
  <Application>Microsoft Office PowerPoint</Application>
  <PresentationFormat>Экран (4:3)</PresentationFormat>
  <Paragraphs>82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  Ментальне здоров’я </vt:lpstr>
      <vt:lpstr>Що таке ментальне здоров’я?</vt:lpstr>
      <vt:lpstr>Презентация PowerPoint</vt:lpstr>
      <vt:lpstr>Стан ментального здоров’я залежить від багатьох чинників: соціальних, екологічних та навіть економічних.</vt:lpstr>
      <vt:lpstr>Презентация PowerPoint</vt:lpstr>
      <vt:lpstr>Презентация PowerPoint</vt:lpstr>
      <vt:lpstr>Презентация PowerPoint</vt:lpstr>
      <vt:lpstr>Як допомогти собі? </vt:lpstr>
      <vt:lpstr>Презентация PowerPoint</vt:lpstr>
      <vt:lpstr>Презентация PowerPoint</vt:lpstr>
      <vt:lpstr>Що таке панічна атака?  Це сильне почуття страху і тривоги. Напади часто відбуваються, коли людей щось непокоїть або вони пережили складний чи стресовий досвід.  </vt:lpstr>
      <vt:lpstr>Презентация PowerPoint</vt:lpstr>
      <vt:lpstr>Із панічною атакою можна впоратися самостійно, знаючи потрібні прийоми й техніки. Також важливо пам’ятати, що жодна панічна атака не закінчується смертю. Зазвичай вона минає через 5–10 хвилин. </vt:lpstr>
      <vt:lpstr>Якщо у вас панічна атака, як діяти? Ось кілька порад: </vt:lpstr>
      <vt:lpstr>Презентация PowerPoint</vt:lpstr>
      <vt:lpstr>Техніки, які можна використовувати як при панічних атаках, так і при гострих стресових станах чи шокуючих подіях.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Здатність отримувати задоволення від життя — основна риса ментально здорової людини</vt:lpstr>
      <vt:lpstr>Що важливо для підтримання ментального здоров’я на належному рівні?</vt:lpstr>
      <vt:lpstr>Презентация PowerPoint</vt:lpstr>
      <vt:lpstr>Презентация PowerPoint</vt:lpstr>
      <vt:lpstr>Презентация PowerPoint</vt:lpstr>
      <vt:lpstr>Підтримувати власне ментальне здоров’я можна самостійно. Для цього необхідно: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Ментальне здоров’я </dc:title>
  <cp:lastModifiedBy>User</cp:lastModifiedBy>
  <cp:revision>16</cp:revision>
  <dcterms:modified xsi:type="dcterms:W3CDTF">2023-10-06T12:09:02Z</dcterms:modified>
</cp:coreProperties>
</file>