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7" r:id="rId3"/>
    <p:sldId id="259" r:id="rId4"/>
    <p:sldId id="257" r:id="rId5"/>
    <p:sldId id="258" r:id="rId6"/>
    <p:sldId id="270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2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D0A7B5-1F0F-4744-99E5-2B6981B05BB4}" type="datetimeFigureOut">
              <a:rPr lang="uk-UA" smtClean="0"/>
              <a:pPr/>
              <a:t>23.05.2023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25B659-10D2-4539-9264-6442F52CFC89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21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A7B5-1F0F-4744-99E5-2B6981B05BB4}" type="datetimeFigureOut">
              <a:rPr lang="uk-UA" smtClean="0"/>
              <a:pPr/>
              <a:t>23.05.2023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B659-10D2-4539-9264-6442F52CF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047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A7B5-1F0F-4744-99E5-2B6981B05BB4}" type="datetimeFigureOut">
              <a:rPr lang="uk-UA" smtClean="0"/>
              <a:pPr/>
              <a:t>23.05.2023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B659-10D2-4539-9264-6442F52CF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879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A7B5-1F0F-4744-99E5-2B6981B05BB4}" type="datetimeFigureOut">
              <a:rPr lang="uk-UA" smtClean="0"/>
              <a:pPr/>
              <a:t>23.05.2023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B659-10D2-4539-9264-6442F52CF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34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A7B5-1F0F-4744-99E5-2B6981B05BB4}" type="datetimeFigureOut">
              <a:rPr lang="uk-UA" smtClean="0"/>
              <a:pPr/>
              <a:t>23.05.2023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B659-10D2-4539-9264-6442F52CFC89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91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A7B5-1F0F-4744-99E5-2B6981B05BB4}" type="datetimeFigureOut">
              <a:rPr lang="uk-UA" smtClean="0"/>
              <a:pPr/>
              <a:t>23.05.2023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B659-10D2-4539-9264-6442F52CF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365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A7B5-1F0F-4744-99E5-2B6981B05BB4}" type="datetimeFigureOut">
              <a:rPr lang="uk-UA" smtClean="0"/>
              <a:pPr/>
              <a:t>23.05.2023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B659-10D2-4539-9264-6442F52CF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44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A7B5-1F0F-4744-99E5-2B6981B05BB4}" type="datetimeFigureOut">
              <a:rPr lang="uk-UA" smtClean="0"/>
              <a:pPr/>
              <a:t>23.05.2023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B659-10D2-4539-9264-6442F52CF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99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A7B5-1F0F-4744-99E5-2B6981B05BB4}" type="datetimeFigureOut">
              <a:rPr lang="uk-UA" smtClean="0"/>
              <a:pPr/>
              <a:t>23.05.2023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B659-10D2-4539-9264-6442F52CF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49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A7B5-1F0F-4744-99E5-2B6981B05BB4}" type="datetimeFigureOut">
              <a:rPr lang="uk-UA" smtClean="0"/>
              <a:pPr/>
              <a:t>23.05.2023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B659-10D2-4539-9264-6442F52CF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465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A7B5-1F0F-4744-99E5-2B6981B05BB4}" type="datetimeFigureOut">
              <a:rPr lang="uk-UA" smtClean="0"/>
              <a:pPr/>
              <a:t>23.05.2023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B659-10D2-4539-9264-6442F52CF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630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BD0A7B5-1F0F-4744-99E5-2B6981B05BB4}" type="datetimeFigureOut">
              <a:rPr lang="uk-UA" smtClean="0"/>
              <a:pPr/>
              <a:t>23.05.2023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25B659-10D2-4539-9264-6442F52CFC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891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9044" y="1323833"/>
            <a:ext cx="9234492" cy="4002205"/>
          </a:xfrm>
        </p:spPr>
        <p:txBody>
          <a:bodyPr>
            <a:normAutofit fontScale="90000"/>
          </a:bodyPr>
          <a:lstStyle/>
          <a:p>
            <a:r>
              <a:rPr lang="ru-RU" sz="80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Роль </a:t>
            </a:r>
            <a:r>
              <a:rPr lang="ru-RU" sz="80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студентської</a:t>
            </a:r>
            <a:r>
              <a:rPr lang="ru-RU" sz="80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80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молоді</a:t>
            </a:r>
            <a:r>
              <a:rPr lang="ru-RU" sz="80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у </a:t>
            </a:r>
            <a:r>
              <a:rPr lang="ru-RU" sz="80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становленні</a:t>
            </a:r>
            <a:r>
              <a:rPr lang="ru-RU" sz="80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правового </a:t>
            </a:r>
            <a:r>
              <a:rPr lang="ru-RU" sz="8000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суспільства</a:t>
            </a:r>
            <a:endParaRPr lang="uk-UA" sz="80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6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4454" y="368490"/>
            <a:ext cx="7506268" cy="59367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Правове виховання вирішує такі завдання: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формування правових знань про права та обов'язки особистості, їх розуміння і засвоєння їх змісту;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виховання глибокої поваги до права, до закону, до Конституції і іншим нормативно-правовим актам, до принципу верховенства права, правових інститутів держави;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вміння реалізувати отримані правові знання на практиці;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виховання звички правового поводження, що відповідає правовим нормам;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вміння протистояти здійсненню будь-яких неправомірних дій (бездіяльності);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викорінення правового нігілізму, забезпечення правопорядку.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8" y="3690290"/>
            <a:ext cx="3671020" cy="2064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8" y="841612"/>
            <a:ext cx="3671020" cy="2447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145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7" y="423081"/>
            <a:ext cx="11491413" cy="605960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Методи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правового виховання - це різні прийоми педагогічного, психологічного та іншого впливу на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вихованців.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Серед основних методів виділяють: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метод заохочення - сукупність способів і прийомів матеріального і морального стимулювання найкращих результатів багатопланової діяльності людини, а так само його успіхів у вихованні;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метод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прикладу - організований, системний, комплексний підхід, спрямований на правосвідомість і поведінку особистості за допомогою позитивного прикладу, в тому числі і особистого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метод переконання - метод, що забезпечує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гуманний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вплив вихователя на свідомість, емоції і почуття вихованця для розвитку у них активної правової позиції і позитивних якостей за допомогою вербальних і невербальних засобів;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метод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спостереження - комплексна, регулярна, планова, системна робота, спрямована на виявлення чинників, які становлять інтерес для вихователя з метою їх подальшої обробки, систематизації та використання в правовиховної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роботи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метод примусу - система засобів і методів, за допомогою яких вихователь впливає на вихованця, змушуючи удосконалювати і покращувати свої позитивні особливості і утримуватися від негативних звичок.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метод змагання - створення атмосфери здорового суперництва в </a:t>
            </a:r>
            <a:r>
              <a:rPr lang="uk-UA" sz="2400" b="1" dirty="0" err="1">
                <a:solidFill>
                  <a:schemeClr val="accent1">
                    <a:lumMod val="75000"/>
                  </a:schemeClr>
                </a:solidFill>
              </a:rPr>
              <a:t>правовиховної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 процесі, що забезпечує рівняння на лідерів, стимулюючий співпрацю між усіма учасниками групи, що веде до згуртування колективу, взаємодії і взаємоповаги її членів.</a:t>
            </a:r>
          </a:p>
          <a:p>
            <a:pPr>
              <a:buFontTx/>
              <a:buChar char="-"/>
            </a:pPr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6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0" y="409433"/>
            <a:ext cx="11491414" cy="611419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	Вибір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і застосування в правовиховної процесі ефективних методів залежить від особливостей визначення мети освіти, навчання і виховання в освітній організації, індивідуальних особливостей, учасників правовиховного процесу, рівня правосвідомості та професійних якостей та правової культури педагогів, наявності теоретичних і методичних розробок, обладнання, навчальних посібників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Засоби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правового виховання - комплексна, методична система, яка об'єднує все те, що використовується для здійснення і досягнення мети правового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виховання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15" y="3374570"/>
            <a:ext cx="5595256" cy="314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2" y="382137"/>
            <a:ext cx="6673755" cy="6155141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 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Засоби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правового виховання поділяються на матеріальні (НПА, тлумачення законів і коментарі до них, газети, журнали) та усні (лекції, бесіди, дискусії, семінари).</a:t>
            </a:r>
          </a:p>
          <a:p>
            <a:pPr marL="45720" indent="0">
              <a:buNone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  У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правовиховної процесі застосовується безліч засобів правового виховання, ключовими з яких є:</a:t>
            </a:r>
          </a:p>
          <a:p>
            <a:pPr marL="45720" indent="0"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- правові акти;</a:t>
            </a:r>
          </a:p>
          <a:p>
            <a:pPr marL="45720" indent="0"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- засоби масової інформації (телебачення, газети, радіо);</a:t>
            </a:r>
          </a:p>
          <a:p>
            <a:pPr marL="45720" indent="0"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- культурно-освітні організації (будинки культури, кінотеатри, театри);</a:t>
            </a:r>
          </a:p>
          <a:p>
            <a:pPr marL="45720" indent="0"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- наукова і навчальна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література.</a:t>
            </a:r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47" y="382137"/>
            <a:ext cx="3152633" cy="2097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764" y="2707449"/>
            <a:ext cx="2774931" cy="1848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47" y="4783059"/>
            <a:ext cx="3081362" cy="173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081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685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392072"/>
            <a:ext cx="9872871" cy="47039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err="1"/>
              <a:t>Отже</a:t>
            </a:r>
            <a:r>
              <a:rPr lang="ru-RU" sz="2400" b="1" dirty="0"/>
              <a:t>, </a:t>
            </a:r>
            <a:r>
              <a:rPr lang="ru-RU" sz="2400" b="1" dirty="0" err="1"/>
              <a:t>сучасним</a:t>
            </a:r>
            <a:r>
              <a:rPr lang="ru-RU" sz="2400" b="1" dirty="0"/>
              <a:t> </a:t>
            </a:r>
            <a:r>
              <a:rPr lang="ru-RU" sz="2400" b="1" dirty="0" err="1"/>
              <a:t>завданням</a:t>
            </a:r>
            <a:r>
              <a:rPr lang="ru-RU" sz="2400" b="1" dirty="0"/>
              <a:t> </a:t>
            </a:r>
            <a:r>
              <a:rPr lang="ru-RU" sz="2400" b="1" dirty="0" err="1"/>
              <a:t>освіти</a:t>
            </a:r>
            <a:r>
              <a:rPr lang="ru-RU" sz="2400" b="1" dirty="0"/>
              <a:t> є </a:t>
            </a:r>
            <a:r>
              <a:rPr lang="ru-RU" sz="2400" b="1" dirty="0" err="1"/>
              <a:t>виховання</a:t>
            </a:r>
            <a:r>
              <a:rPr lang="ru-RU" sz="2400" b="1" dirty="0"/>
              <a:t> </a:t>
            </a:r>
            <a:r>
              <a:rPr lang="ru-RU" sz="2400" b="1" dirty="0" err="1"/>
              <a:t>людини</a:t>
            </a:r>
            <a:r>
              <a:rPr lang="ru-RU" sz="2400" b="1" dirty="0"/>
              <a:t> </a:t>
            </a:r>
            <a:r>
              <a:rPr lang="ru-RU" sz="2400" b="1" dirty="0" err="1"/>
              <a:t>моральної</a:t>
            </a:r>
            <a:r>
              <a:rPr lang="ru-RU" sz="2400" b="1" dirty="0"/>
              <a:t>, </a:t>
            </a:r>
            <a:r>
              <a:rPr lang="ru-RU" sz="2400" b="1" dirty="0" err="1"/>
              <a:t>духовної</a:t>
            </a:r>
            <a:r>
              <a:rPr lang="ru-RU" sz="2400" b="1" dirty="0"/>
              <a:t>, </a:t>
            </a:r>
            <a:r>
              <a:rPr lang="ru-RU" sz="2400" b="1" dirty="0" err="1"/>
              <a:t>високоосвіченої</a:t>
            </a:r>
            <a:r>
              <a:rPr lang="ru-RU" sz="2400" b="1" dirty="0"/>
              <a:t>, </a:t>
            </a:r>
            <a:r>
              <a:rPr lang="ru-RU" sz="2400" b="1" dirty="0" err="1"/>
              <a:t>національносвідомої</a:t>
            </a:r>
            <a:r>
              <a:rPr lang="ru-RU" sz="2400" b="1" dirty="0"/>
              <a:t>, </a:t>
            </a:r>
            <a:r>
              <a:rPr lang="ru-RU" sz="2400" b="1" dirty="0" err="1"/>
              <a:t>людини</a:t>
            </a:r>
            <a:r>
              <a:rPr lang="ru-RU" sz="2400" b="1" dirty="0"/>
              <a:t> </a:t>
            </a:r>
            <a:r>
              <a:rPr lang="ru-RU" sz="2400" b="1" dirty="0" err="1"/>
              <a:t>добрих</a:t>
            </a:r>
            <a:r>
              <a:rPr lang="ru-RU" sz="2400" b="1" dirty="0"/>
              <a:t> </a:t>
            </a:r>
            <a:r>
              <a:rPr lang="ru-RU" sz="2400" b="1" dirty="0" err="1"/>
              <a:t>помислів</a:t>
            </a:r>
            <a:r>
              <a:rPr lang="ru-RU" sz="2400" b="1" dirty="0"/>
              <a:t>, </a:t>
            </a:r>
            <a:r>
              <a:rPr lang="ru-RU" sz="2400" b="1" dirty="0" err="1"/>
              <a:t>почуттів</a:t>
            </a:r>
            <a:r>
              <a:rPr lang="ru-RU" sz="2400" b="1" dirty="0"/>
              <a:t> і </a:t>
            </a:r>
            <a:r>
              <a:rPr lang="ru-RU" sz="2400" b="1" dirty="0" err="1"/>
              <a:t>дій</a:t>
            </a:r>
            <a:r>
              <a:rPr lang="ru-RU" sz="2400" b="1" dirty="0"/>
              <a:t>, яка </a:t>
            </a:r>
            <a:r>
              <a:rPr lang="ru-RU" sz="2400" b="1" dirty="0" err="1"/>
              <a:t>існує</a:t>
            </a:r>
            <a:r>
              <a:rPr lang="ru-RU" sz="2400" b="1" dirty="0"/>
              <a:t> в </a:t>
            </a:r>
            <a:r>
              <a:rPr lang="ru-RU" sz="2400" b="1" dirty="0" err="1"/>
              <a:t>гармонії</a:t>
            </a:r>
            <a:r>
              <a:rPr lang="ru-RU" sz="2400" b="1" dirty="0"/>
              <a:t> </a:t>
            </a:r>
            <a:r>
              <a:rPr lang="ru-RU" sz="2400" b="1" dirty="0" err="1"/>
              <a:t>зі</a:t>
            </a:r>
            <a:r>
              <a:rPr lang="ru-RU" sz="2400" b="1" dirty="0"/>
              <a:t> </a:t>
            </a:r>
            <a:r>
              <a:rPr lang="ru-RU" sz="2400" b="1" dirty="0" err="1"/>
              <a:t>світом</a:t>
            </a:r>
            <a:r>
              <a:rPr lang="ru-RU" sz="2400" b="1" dirty="0"/>
              <a:t>, </a:t>
            </a:r>
            <a:r>
              <a:rPr lang="ru-RU" sz="2400" b="1" dirty="0" err="1"/>
              <a:t>власним</a:t>
            </a:r>
            <a:r>
              <a:rPr lang="ru-RU" sz="2400" b="1" dirty="0"/>
              <a:t> </a:t>
            </a:r>
            <a:r>
              <a:rPr lang="ru-RU" sz="2400" b="1" dirty="0" err="1"/>
              <a:t>серцем</a:t>
            </a:r>
            <a:r>
              <a:rPr lang="ru-RU" sz="2400" b="1" dirty="0"/>
              <a:t>, </a:t>
            </a:r>
            <a:r>
              <a:rPr lang="ru-RU" sz="2400" b="1" dirty="0" err="1"/>
              <a:t>душею</a:t>
            </a:r>
            <a:r>
              <a:rPr lang="ru-RU" sz="2400" b="1" dirty="0"/>
              <a:t> і </a:t>
            </a:r>
            <a:r>
              <a:rPr lang="ru-RU" sz="2400" b="1" dirty="0" err="1"/>
              <a:t>совістю</a:t>
            </a:r>
            <a:r>
              <a:rPr lang="ru-RU" sz="2400" b="1" dirty="0"/>
              <a:t>. </a:t>
            </a:r>
            <a:r>
              <a:rPr lang="ru-RU" sz="2400" b="1" dirty="0" err="1"/>
              <a:t>Така</a:t>
            </a:r>
            <a:r>
              <a:rPr lang="ru-RU" sz="2400" b="1" dirty="0"/>
              <a:t> </a:t>
            </a:r>
            <a:r>
              <a:rPr lang="ru-RU" sz="2400" b="1" dirty="0" err="1"/>
              <a:t>людина</a:t>
            </a:r>
            <a:r>
              <a:rPr lang="ru-RU" sz="2400" b="1" dirty="0"/>
              <a:t> </a:t>
            </a:r>
            <a:r>
              <a:rPr lang="ru-RU" sz="2400" b="1" dirty="0" err="1"/>
              <a:t>ніколи</a:t>
            </a:r>
            <a:r>
              <a:rPr lang="ru-RU" sz="2400" b="1" dirty="0"/>
              <a:t> не переступить межу, </a:t>
            </a:r>
            <a:r>
              <a:rPr lang="ru-RU" sz="2400" b="1" dirty="0" err="1"/>
              <a:t>визначену</a:t>
            </a:r>
            <a:r>
              <a:rPr lang="ru-RU" sz="2400" b="1" dirty="0"/>
              <a:t> законом, не стане </a:t>
            </a:r>
            <a:r>
              <a:rPr lang="ru-RU" sz="2400" b="1" dirty="0" err="1"/>
              <a:t>правопорушником</a:t>
            </a:r>
            <a:r>
              <a:rPr lang="ru-RU" sz="2400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717" y="3452884"/>
            <a:ext cx="4616996" cy="295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8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173707"/>
            <a:ext cx="9872871" cy="4922293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Правова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освіта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правове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виховання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бути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орієнтовані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умов для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самовизначення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особи,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самоорганізації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громадянського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суспільства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зміцнення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правової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держави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Метою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сучасного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громадянського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суспільства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правової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держави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утвердження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прав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громадянина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гідних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умов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честі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гідності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Сучасна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демократія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вимагає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громадянина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правових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основ,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законів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законодавчих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норм, а й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політичної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активності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усвідомлення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ним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власної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ролі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житті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суспільства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за долю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своєї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держави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17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70114"/>
            <a:ext cx="9875520" cy="1110343"/>
          </a:xfrm>
        </p:spPr>
        <p:txBody>
          <a:bodyPr/>
          <a:lstStyle/>
          <a:p>
            <a:pPr algn="ctr"/>
            <a:r>
              <a:rPr lang="uk-UA" b="1" dirty="0">
                <a:ln w="12700">
                  <a:solidFill>
                    <a:srgbClr val="549E39"/>
                  </a:solidFill>
                  <a:prstDash val="solid"/>
                </a:ln>
                <a:pattFill prst="pct50">
                  <a:fgClr>
                    <a:srgbClr val="549E39"/>
                  </a:fgClr>
                  <a:bgClr>
                    <a:srgbClr val="549E39">
                      <a:lumMod val="20000"/>
                      <a:lumOff val="80000"/>
                    </a:srgbClr>
                  </a:bgClr>
                </a:pattFill>
                <a:effectLst>
                  <a:glow rad="63500">
                    <a:srgbClr val="549E39">
                      <a:satMod val="175000"/>
                      <a:alpha val="40000"/>
                    </a:srgbClr>
                  </a:glow>
                  <a:outerShdw dist="38100" dir="2640000" algn="bl" rotWithShape="0">
                    <a:srgbClr val="549E39"/>
                  </a:outerShdw>
                </a:effectLst>
              </a:rPr>
              <a:t>Форми правового виховання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5" y="1480456"/>
            <a:ext cx="6155139" cy="492034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100" b="1" dirty="0" err="1" smtClean="0">
                <a:solidFill>
                  <a:schemeClr val="accent1">
                    <a:lumMod val="75000"/>
                  </a:schemeClr>
                </a:solidFill>
              </a:rPr>
              <a:t>Правова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освіта - діяльність, спрямована на надання знань з проблем права і законодавства, а так само тлумачення чинного законодавства. Ця форма пов'язана з правовим навчанням і правової пропагандою, проте не зводиться до них</a:t>
            </a: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549E39"/>
              </a:buClr>
              <a:buFont typeface="Wingdings" panose="05000000000000000000" pitchFamily="2" charset="2"/>
              <a:buChar char="v"/>
            </a:pP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Правове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навчання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-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це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цілеспрямований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,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систематичний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процес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формування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і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розвитку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правових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знань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і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компетенцій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,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який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наразі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триває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в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школі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,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середніх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спеціальних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і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вищих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навчальних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закладах</a:t>
            </a:r>
            <a:r>
              <a:rPr lang="ru-RU" sz="2100" b="1" dirty="0" smtClean="0">
                <a:solidFill>
                  <a:srgbClr val="549E39">
                    <a:lumMod val="75000"/>
                  </a:srgbClr>
                </a:solidFill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549E39"/>
              </a:buClr>
              <a:buFont typeface="Wingdings" panose="05000000000000000000" pitchFamily="2" charset="2"/>
              <a:buChar char="v"/>
            </a:pP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Індивідуально-виховна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робота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дозволяє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всебічно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вивчити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особистість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вихованця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,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підібрати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до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нього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індивідуальний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підхід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з метою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розвитку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правової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свідомості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та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отримання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правових</a:t>
            </a:r>
            <a:r>
              <a:rPr lang="ru-RU" sz="21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100" b="1" dirty="0" err="1">
                <a:solidFill>
                  <a:srgbClr val="549E39">
                    <a:lumMod val="75000"/>
                  </a:srgbClr>
                </a:solidFill>
              </a:rPr>
              <a:t>знань</a:t>
            </a:r>
            <a:endParaRPr lang="ru-RU" sz="2100" dirty="0">
              <a:solidFill>
                <a:srgbClr val="549E39">
                  <a:lumMod val="75000"/>
                </a:srgbClr>
              </a:solidFill>
            </a:endParaRPr>
          </a:p>
          <a:p>
            <a:pPr marL="36000" lvl="0">
              <a:lnSpc>
                <a:spcPct val="100000"/>
              </a:lnSpc>
              <a:spcBef>
                <a:spcPts val="0"/>
              </a:spcBef>
              <a:buClr>
                <a:srgbClr val="549E39"/>
              </a:buClr>
              <a:buFont typeface="Wingdings" panose="05000000000000000000" pitchFamily="2" charset="2"/>
              <a:buChar char="v"/>
            </a:pPr>
            <a:endParaRPr lang="ru-RU" sz="2300" b="1" dirty="0">
              <a:solidFill>
                <a:srgbClr val="549E39">
                  <a:lumMod val="75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4" y="1785257"/>
            <a:ext cx="4870537" cy="267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278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676" y="334243"/>
            <a:ext cx="9875520" cy="1356360"/>
          </a:xfrm>
        </p:spPr>
        <p:txBody>
          <a:bodyPr>
            <a:normAutofit/>
          </a:bodyPr>
          <a:lstStyle/>
          <a:p>
            <a:pPr algn="ctr"/>
            <a:endParaRPr lang="uk-UA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218" y="1828800"/>
            <a:ext cx="6155141" cy="45037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600" b="1" dirty="0" err="1" smtClean="0">
                <a:solidFill>
                  <a:schemeClr val="accent1">
                    <a:lumMod val="75000"/>
                  </a:schemeClr>
                </a:solidFill>
              </a:rPr>
              <a:t>Правова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пропаганда - це поширення державою правових знань, переконань, ідей, вимог серед населення за допомогою засобів масової інформації (радіо, телебачення, газети), спеціальних державних і соціальних структур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uk-UA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2" y="2047165"/>
            <a:ext cx="4932301" cy="3220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062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8" y="996287"/>
            <a:ext cx="6454092" cy="46811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600" b="1" dirty="0" smtClean="0">
                <a:solidFill>
                  <a:schemeClr val="accent1">
                    <a:lumMod val="75000"/>
                  </a:schemeClr>
                </a:solidFill>
              </a:rPr>
              <a:t>  Правова </a:t>
            </a: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</a:rPr>
              <a:t>агітація - діяльність, метою якої є вплив на правосвідомість і настрій громадян, за допомогою ЗМІ, мітингів, співбесід</a:t>
            </a:r>
            <a:r>
              <a:rPr lang="uk-UA" sz="26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lvl="0">
              <a:buClr>
                <a:srgbClr val="549E39"/>
              </a:buClr>
              <a:buFont typeface="Wingdings" panose="05000000000000000000" pitchFamily="2" charset="2"/>
              <a:buChar char="v"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uk-UA" sz="2600" b="1" dirty="0" smtClean="0">
                <a:solidFill>
                  <a:srgbClr val="549E39">
                    <a:lumMod val="75000"/>
                  </a:srgbClr>
                </a:solidFill>
              </a:rPr>
              <a:t>Наочна правова інформація є створення стінгазет, рекламних стендів і щитів правової спрямованості для громадськості, з метою розвитку правосвідомості і правової пропаганди.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7" y="506389"/>
            <a:ext cx="4222245" cy="596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13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115" y="701040"/>
            <a:ext cx="9875520" cy="609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48" y="1110342"/>
            <a:ext cx="5674338" cy="5046617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rgbClr val="549E39"/>
              </a:buClr>
              <a:buFont typeface="Wingdings" panose="05000000000000000000" pitchFamily="2" charset="2"/>
              <a:buChar char="v"/>
            </a:pP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Профілактика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правопорушень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 -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це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 система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заходів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державних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органів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 та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установ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,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спрямованих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 на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попередження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неправомірних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дій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 (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бездіяльності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)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громадян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, а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також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 на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формування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правосвідомості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,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правової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культури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 і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правомірної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поведінки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всього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 </a:t>
            </a:r>
            <a:r>
              <a:rPr lang="ru-RU" sz="2500" b="1" dirty="0" err="1">
                <a:solidFill>
                  <a:srgbClr val="549E39">
                    <a:lumMod val="75000"/>
                  </a:srgbClr>
                </a:solidFill>
              </a:rPr>
              <a:t>суспільства</a:t>
            </a:r>
            <a:r>
              <a:rPr lang="ru-RU" sz="2500" b="1" dirty="0">
                <a:solidFill>
                  <a:srgbClr val="549E39">
                    <a:lumMod val="75000"/>
                  </a:srgb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686" y="762000"/>
            <a:ext cx="5948659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8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323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73958"/>
            <a:ext cx="6226628" cy="46220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2500" b="1" dirty="0" err="1" smtClean="0">
                <a:solidFill>
                  <a:schemeClr val="accent1">
                    <a:lumMod val="75000"/>
                  </a:schemeClr>
                </a:solidFill>
              </a:rPr>
              <a:t>Юридична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практика </a:t>
            </a:r>
            <a:r>
              <a:rPr lang="ru-RU" sz="2500" b="1" dirty="0" err="1">
                <a:solidFill>
                  <a:schemeClr val="accent1">
                    <a:lumMod val="75000"/>
                  </a:schemeClr>
                </a:solidFill>
              </a:rPr>
              <a:t>включає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 в себе </a:t>
            </a:r>
            <a:r>
              <a:rPr lang="ru-RU" sz="2500" b="1" dirty="0" err="1">
                <a:solidFill>
                  <a:schemeClr val="accent1">
                    <a:lumMod val="75000"/>
                  </a:schemeClr>
                </a:solidFill>
              </a:rPr>
              <a:t>видання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accent1">
                    <a:lumMod val="75000"/>
                  </a:schemeClr>
                </a:solidFill>
              </a:rPr>
              <a:t>літератури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2500" b="1" dirty="0" err="1">
                <a:solidFill>
                  <a:schemeClr val="accent1">
                    <a:lumMod val="75000"/>
                  </a:schemeClr>
                </a:solidFill>
              </a:rPr>
              <a:t>юридичної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 проблематики, перш за все, </a:t>
            </a:r>
            <a:r>
              <a:rPr lang="ru-RU" sz="2500" b="1" dirty="0" err="1">
                <a:solidFill>
                  <a:schemeClr val="accent1">
                    <a:lumMod val="75000"/>
                  </a:schemeClr>
                </a:solidFill>
              </a:rPr>
              <a:t>тлумачення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accent1">
                    <a:lumMod val="75000"/>
                  </a:schemeClr>
                </a:solidFill>
              </a:rPr>
              <a:t>законів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500" b="1" dirty="0" err="1">
                <a:solidFill>
                  <a:schemeClr val="accent1">
                    <a:lumMod val="75000"/>
                  </a:schemeClr>
                </a:solidFill>
              </a:rPr>
              <a:t>коментарі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 до статей закону, </a:t>
            </a:r>
            <a:r>
              <a:rPr lang="ru-RU" sz="2500" b="1" dirty="0" err="1">
                <a:solidFill>
                  <a:schemeClr val="accent1">
                    <a:lumMod val="75000"/>
                  </a:schemeClr>
                </a:solidFill>
              </a:rPr>
              <a:t>поширені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accent1">
                    <a:lumMod val="75000"/>
                  </a:schemeClr>
                </a:solidFill>
              </a:rPr>
              <a:t>листівки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, а </a:t>
            </a:r>
            <a:r>
              <a:rPr lang="ru-RU" sz="2500" b="1" dirty="0" err="1">
                <a:solidFill>
                  <a:schemeClr val="accent1">
                    <a:lumMod val="75000"/>
                  </a:schemeClr>
                </a:solidFill>
              </a:rPr>
              <a:t>також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 участь </a:t>
            </a:r>
            <a:r>
              <a:rPr lang="ru-RU" sz="2500" b="1" dirty="0" err="1">
                <a:solidFill>
                  <a:schemeClr val="accent1">
                    <a:lumMod val="75000"/>
                  </a:schemeClr>
                </a:solidFill>
              </a:rPr>
              <a:t>громадян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2500" b="1" dirty="0" err="1">
                <a:solidFill>
                  <a:schemeClr val="accent1">
                    <a:lumMod val="75000"/>
                  </a:schemeClr>
                </a:solidFill>
              </a:rPr>
              <a:t>правозастосовчій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accent1">
                    <a:lumMod val="75000"/>
                  </a:schemeClr>
                </a:solidFill>
              </a:rPr>
              <a:t>діяльності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500" b="1" dirty="0" err="1">
                <a:solidFill>
                  <a:schemeClr val="accent1">
                    <a:lumMod val="75000"/>
                  </a:schemeClr>
                </a:solidFill>
              </a:rPr>
              <a:t>якості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accent1">
                    <a:lumMod val="75000"/>
                  </a:schemeClr>
                </a:solidFill>
              </a:rPr>
              <a:t>присяжних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accent1">
                    <a:lumMod val="75000"/>
                  </a:schemeClr>
                </a:solidFill>
              </a:rPr>
              <a:t>засідателів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828" y="1691672"/>
            <a:ext cx="4605716" cy="35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4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41361"/>
            <a:ext cx="9875520" cy="1356360"/>
          </a:xfrm>
        </p:spPr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3128" y="1219541"/>
            <a:ext cx="5868537" cy="47357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 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Вплив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на правосвідомість громадян за допомогою кінофільмів, романів, повістей, театральних постановок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вітчизняних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і зарубіжних письменників.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  Правове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самовиховання - це планомірна, систематична діяльність людини, спрямована на оволодіння і засвоєння правових знань і компетенцій, формування позитивних правових поглядів і установок, дотримання правових норм, дотримання прав і обов'язків.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4" y="541361"/>
            <a:ext cx="5189562" cy="2594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4" y="3419445"/>
            <a:ext cx="5189562" cy="2874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826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5" y="1037230"/>
            <a:ext cx="6059606" cy="517250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Крім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того, форми правового виховання поділяються на усні і друковані. До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усни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форм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ставляться лекції, бесіди, консультації та зустрічі з юристами, дискусії, конференції тощо. Друковані форми - плакати, брошури, газети, буклети, книги та інші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У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той же час правове виховання не можна оцінювати тільки як спосіб правової інформованості громадян. Це більш глибокий процес, що включає усвідомлення прав і свобод людини і громадянина, положень конституцій і основних чинних законів.</a:t>
            </a:r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66" y="445827"/>
            <a:ext cx="5028233" cy="3352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84" y="3961755"/>
            <a:ext cx="4220595" cy="2526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35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854</TotalTime>
  <Words>838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Corbel</vt:lpstr>
      <vt:lpstr>Times New Roman</vt:lpstr>
      <vt:lpstr>Wingdings</vt:lpstr>
      <vt:lpstr>Базис</vt:lpstr>
      <vt:lpstr>Роль студентської молоді у становленні правового суспільства</vt:lpstr>
      <vt:lpstr>Презентация PowerPoint</vt:lpstr>
      <vt:lpstr>Форми правового виховання</vt:lpstr>
      <vt:lpstr>Презентация PowerPoint</vt:lpstr>
      <vt:lpstr> </vt:lpstr>
      <vt:lpstr>Презентация PowerPoint</vt:lpstr>
      <vt:lpstr>Презентация PowerPoint</vt:lpstr>
      <vt:lpstr>  </vt:lpstr>
      <vt:lpstr>  </vt:lpstr>
      <vt:lpstr>  </vt:lpstr>
      <vt:lpstr>  </vt:lpstr>
      <vt:lpstr>  </vt:lpstr>
      <vt:lpstr>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</dc:creator>
  <cp:lastModifiedBy>Windows 7</cp:lastModifiedBy>
  <cp:revision>31</cp:revision>
  <dcterms:created xsi:type="dcterms:W3CDTF">2020-10-25T03:55:06Z</dcterms:created>
  <dcterms:modified xsi:type="dcterms:W3CDTF">2023-05-23T17:48:35Z</dcterms:modified>
</cp:coreProperties>
</file>