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4B183"/>
    <a:srgbClr val="17F17A"/>
    <a:srgbClr val="3016F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4F83F-0BC2-432B-A50B-4A0F2062D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CC826F4-C1FC-42B3-8A6B-43DC129C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03F489-80AB-43BD-9266-FA753384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ED0521-0F96-45DB-9D87-777E2EBF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932A8C-516A-463C-820F-77FE4213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34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D9C1C-F4AB-4D34-90D3-E135BE0A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6DF6D0B-EBC5-47C1-9B6F-5C48F44C2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F19FA8-ADF4-4396-8ABD-BD5EA87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D80E81-A18B-426D-9DEB-4747D70A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A09F78-D9CE-4AD3-ABF1-4C747369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01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8B1B9C9-9040-4329-84C5-4DFEEA963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6B4502-88A5-4A90-AF1D-C06E060EC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BDDE8D-7B56-4235-B77C-C32B8EE4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B2DFAA-DCCE-4426-BB85-B17DD5A9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5C0EF5-40B1-4771-A3B6-1FC20C7B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72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D67C-DC54-438F-A264-6CFF8E1C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59D083-B811-4FBE-AFF1-F249056C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15C64C-3ED0-4671-A27A-FC3F0ACA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94F211-5B10-42A1-83BD-FDA392CE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0015FB-1483-4D10-9082-6D41EB06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0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C8DD5-C021-470B-84E0-0F47BDB4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AF5D39-20EE-4525-8FBD-C4EDA09A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67DE1-3F4B-4744-82F8-2517D1AC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E1AA141-CBA5-48DA-884F-61A9D7B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DB33E3-6365-49DC-BB00-E1CCB6B3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35D7E-7A07-46BC-9C5E-66279122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791350-67B1-4699-8A13-3DA6DC0AE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B13C5FF-3F3F-4288-9F03-4E1680F99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D2A2CE-89A0-4FDD-9CF6-AD41791C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8FD0F8-5D8C-4934-95E9-D17EA685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59355C-1DC0-4B7A-8522-3383C172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2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3E6CB-3C78-411F-A1DB-8A9121FC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B9E5B01-8964-41B6-850B-233A2D2EA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A9FF682-07B6-4178-9D9A-89C20DF27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A4348FA-26EB-4FB6-B166-7102A0C97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4DC5017-BD65-498C-8A94-22F075D84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6C44C85-FB62-4D4A-A4CE-582DD4BB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2CB1D5F-25BA-4B18-853A-11A1BA7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1F78867-EB81-4497-A716-FF2C8991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61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B5B7A-73C7-480B-A53A-DE120B57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EB96EA-CF6C-4A15-A2DD-3727BFBB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E35917-303A-4630-B53C-527ACF27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86A578-5F60-4F73-9E86-7C613E29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912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C1E6A57-7DA5-4BF6-8556-8AB4F4BC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2C3880A-FB95-4F58-8AA4-FCD420B9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86B2DD-0C54-4E81-87B8-307CB0E7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07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9472F-16BB-4D9F-91D6-24771A61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E52F90-16BB-4AFE-8E22-CDDBD8CCC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3BB458-B38C-4648-A7A6-9D63611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205CD9-540D-45B3-B616-D662768C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DF53336-2B2A-4F4E-AD8B-35E50FF2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2A0CCB4-F480-4AF9-9BD3-E815735B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66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C5631-3EF7-433A-9D3C-CB494DF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2391864-92A7-47B4-A15E-AE90040C3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0FF68A1-9955-42E1-818D-64D239F0B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6C8D7B-EB4A-43BB-8905-E590978D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2A8DB1-9BA8-463F-B017-B0566F8F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320F74-EEC6-43E8-8928-9E5676EB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132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3323BB-3261-462B-89BA-82646AB8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BD58BA-68A9-4FD9-AB9B-2FA6A3494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609547-F665-4C8A-96BF-8D7874F42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ECEB-2078-4547-A8EC-88ABF7658A49}" type="datetimeFigureOut">
              <a:rPr lang="uk-UA" smtClean="0"/>
              <a:t>23.05.2023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BA23BF-20DE-4B39-A659-91C857980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E2649C-5E1D-457E-91C4-FF92C452C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46AE-C326-4CA3-9AFD-4FBFDD8563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86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510FCD1-39C7-4DF2-9A8B-280DCE7BBDC8}"/>
              </a:ext>
            </a:extLst>
          </p:cNvPr>
          <p:cNvSpPr/>
          <p:nvPr/>
        </p:nvSpPr>
        <p:spPr>
          <a:xfrm>
            <a:off x="314792" y="134911"/>
            <a:ext cx="11877207" cy="632352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 «КФК ЗВО «ПДУ»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Методичне об’єднання кураторів груп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uk-UA" sz="4400" i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Вміння вирішувати здобувачем фахової </a:t>
            </a:r>
            <a:r>
              <a:rPr lang="uk-UA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освіти проблеми,  творити себе і оточуючий світ – одне із пріоритетних завдань куратора</a:t>
            </a:r>
          </a:p>
          <a:p>
            <a:pPr algn="r" fontAlgn="base">
              <a:lnSpc>
                <a:spcPct val="107000"/>
              </a:lnSpc>
              <a:spcAft>
                <a:spcPts val="0"/>
              </a:spcAft>
            </a:pPr>
            <a:endParaRPr lang="uk-UA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Доповідач Юлія 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БІЛЯР</a:t>
            </a:r>
            <a:endParaRPr lang="uk-UA" sz="32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12. Зв'язок між почуттями та вчинками. Патріотизм">
            <a:extLst>
              <a:ext uri="{FF2B5EF4-FFF2-40B4-BE49-F238E27FC236}">
                <a16:creationId xmlns:a16="http://schemas.microsoft.com/office/drawing/2014/main" id="{D94CC327-D4D8-43E4-9349-088DB2F4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184489"/>
            <a:ext cx="2118611" cy="14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0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5F5B02-EAA9-474E-941C-766E55941960}"/>
              </a:ext>
            </a:extLst>
          </p:cNvPr>
          <p:cNvSpPr/>
          <p:nvPr/>
        </p:nvSpPr>
        <p:spPr>
          <a:xfrm>
            <a:off x="254831" y="463781"/>
            <a:ext cx="11362545" cy="5771213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4D4ED1B-188E-492C-B677-FA275F3CC647}"/>
              </a:ext>
            </a:extLst>
          </p:cNvPr>
          <p:cNvSpPr/>
          <p:nvPr/>
        </p:nvSpPr>
        <p:spPr>
          <a:xfrm>
            <a:off x="1079292" y="747088"/>
            <a:ext cx="10013429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 Надія </a:t>
            </a:r>
            <a:r>
              <a:rPr lang="uk-UA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Красоткіна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Людина починається з добра,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 ласки і великої любові.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 батьківської хати і двора,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поваги, що звучить у кожнім слові.</a:t>
            </a:r>
            <a:endParaRPr lang="uk-UA" sz="2400" b="1" dirty="0">
              <a:solidFill>
                <a:srgbClr val="3016F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Людина починається з добра,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умінням співчувати, захистити,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зрозуміти всім давно пора,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 ми прийшли у світ добро творити.</a:t>
            </a:r>
            <a:endParaRPr lang="uk-UA" sz="2400" b="1" dirty="0">
              <a:solidFill>
                <a:srgbClr val="3016F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450"/>
              </a:spcBef>
              <a:spcAft>
                <a:spcPts val="0"/>
              </a:spcAft>
            </a:pP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Людина починається з добра,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 світла, що серця переповняє.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Ця істина, як світ, така стара,</a:t>
            </a:r>
            <a:b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3016F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й досі на добро нас надихає...</a:t>
            </a:r>
            <a:endParaRPr lang="uk-UA" sz="2400" b="1" dirty="0">
              <a:solidFill>
                <a:srgbClr val="3016F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12. Зв'язок між почуттями та вчинками. Патріотизм">
            <a:extLst>
              <a:ext uri="{FF2B5EF4-FFF2-40B4-BE49-F238E27FC236}">
                <a16:creationId xmlns:a16="http://schemas.microsoft.com/office/drawing/2014/main" id="{0631AD2E-A0FB-4917-9667-03D7ED2D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20" y="832544"/>
            <a:ext cx="2548328" cy="13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8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>
            <a:extLst>
              <a:ext uri="{FF2B5EF4-FFF2-40B4-BE49-F238E27FC236}">
                <a16:creationId xmlns:a16="http://schemas.microsoft.com/office/drawing/2014/main" id="{558FBA5B-4786-4558-BC43-7C1BCCF8097A}"/>
              </a:ext>
            </a:extLst>
          </p:cNvPr>
          <p:cNvSpPr/>
          <p:nvPr/>
        </p:nvSpPr>
        <p:spPr>
          <a:xfrm>
            <a:off x="269823" y="599606"/>
            <a:ext cx="11557416" cy="59660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2834AD3-9C45-46F3-A3F5-7A47E6DE6AF7}"/>
              </a:ext>
            </a:extLst>
          </p:cNvPr>
          <p:cNvSpPr/>
          <p:nvPr/>
        </p:nvSpPr>
        <p:spPr>
          <a:xfrm>
            <a:off x="1753849" y="1320490"/>
            <a:ext cx="89641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Освіта</a:t>
            </a: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основою інтелектуального, духовного, фізичного і культурного розвитку особистості, її успішної соціалізації, економічного добробуту, запорукою розвитку суспільства, об’єднаного спільними цінностями і культурою.  </a:t>
            </a:r>
          </a:p>
          <a:p>
            <a:pPr algn="ctr">
              <a:spcAft>
                <a:spcPts val="1200"/>
              </a:spcAft>
            </a:pP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перше місце виставляємо творіння себе як людини грамотної, вихованої, патріотично налаштованої.</a:t>
            </a:r>
            <a:endParaRPr lang="uk-UA" sz="32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4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509A0AC0-6ABF-41EE-BDA1-F76A9948E769}"/>
              </a:ext>
            </a:extLst>
          </p:cNvPr>
          <p:cNvSpPr/>
          <p:nvPr/>
        </p:nvSpPr>
        <p:spPr>
          <a:xfrm>
            <a:off x="1484026" y="264830"/>
            <a:ext cx="9896007" cy="4127288"/>
          </a:xfrm>
          <a:prstGeom prst="hexagon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 саморозвитку індивіда неможливий без розвитку професійної культури фахівця в будь-якій галузі. 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Всебічно гармонійну людину виховує одночасний розвиток інтелектуальних і фізичних сил особистості, 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її моральне та естетичне формування. 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Блог учителя художньо-естетичного циклу &quot; У світі прекрасного...&quot;: Роль  естетичного виховання.">
            <a:extLst>
              <a:ext uri="{FF2B5EF4-FFF2-40B4-BE49-F238E27FC236}">
                <a16:creationId xmlns:a16="http://schemas.microsoft.com/office/drawing/2014/main" id="{674B02E3-E0E1-4FAC-A28F-189A0367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99" y="4691921"/>
            <a:ext cx="2344399" cy="15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віщо потрібен патріотизм">
            <a:extLst>
              <a:ext uri="{FF2B5EF4-FFF2-40B4-BE49-F238E27FC236}">
                <a16:creationId xmlns:a16="http://schemas.microsoft.com/office/drawing/2014/main" id="{1379721A-0767-4D38-A448-E1D861D1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89" y="4927780"/>
            <a:ext cx="4427407" cy="15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лава Україні - Слово, закодоване у вишиванку | Ornament Name">
            <a:extLst>
              <a:ext uri="{FF2B5EF4-FFF2-40B4-BE49-F238E27FC236}">
                <a16:creationId xmlns:a16="http://schemas.microsoft.com/office/drawing/2014/main" id="{117F10C1-14A6-4947-B44A-95D165DC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44" y="4691920"/>
            <a:ext cx="2344399" cy="19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5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⬇ Скачать картинки Студент день, стоковые фото Студент день в хорошем  качестве | Depositphotos">
            <a:extLst>
              <a:ext uri="{FF2B5EF4-FFF2-40B4-BE49-F238E27FC236}">
                <a16:creationId xmlns:a16="http://schemas.microsoft.com/office/drawing/2014/main" id="{3E1110E3-63A7-4CBD-91D5-8D17FD4D5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416570" cy="14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2" name="Picture 8" descr="Як стати успішним студентом » ЗУНУ - Західноукраїнський національний  університет">
            <a:extLst>
              <a:ext uri="{FF2B5EF4-FFF2-40B4-BE49-F238E27FC236}">
                <a16:creationId xmlns:a16="http://schemas.microsoft.com/office/drawing/2014/main" id="{A736350F-09FF-48B3-8DC4-0052CBBF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18" y="39973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Як збудувати успішну кар'єру після завершення університету?">
            <a:extLst>
              <a:ext uri="{FF2B5EF4-FFF2-40B4-BE49-F238E27FC236}">
                <a16:creationId xmlns:a16="http://schemas.microsoft.com/office/drawing/2014/main" id="{72C9FC9C-02E3-40C6-89F5-11B7AC464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2510"/>
            <a:ext cx="5576341" cy="28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AC544BF-060C-415A-98DA-11D9450A9B14}"/>
              </a:ext>
            </a:extLst>
          </p:cNvPr>
          <p:cNvSpPr/>
          <p:nvPr/>
        </p:nvSpPr>
        <p:spPr>
          <a:xfrm>
            <a:off x="929390" y="1098368"/>
            <a:ext cx="4422099" cy="1841466"/>
          </a:xfrm>
          <a:prstGeom prst="rect">
            <a:avLst/>
          </a:prstGeom>
          <a:gradFill>
            <a:gsLst>
              <a:gs pos="0">
                <a:srgbClr val="FF99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нашої праці – успішні студенти!</a:t>
            </a:r>
            <a:endParaRPr lang="uk-UA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81A8910-1DBE-4025-AAA2-8FC87AC8825E}"/>
              </a:ext>
            </a:extLst>
          </p:cNvPr>
          <p:cNvSpPr/>
          <p:nvPr/>
        </p:nvSpPr>
        <p:spPr>
          <a:xfrm>
            <a:off x="6096000" y="4455278"/>
            <a:ext cx="5981699" cy="2174121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Розумні, працелюбні,  з високими моральними якостями, витривалі,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борці за справедливість!</a:t>
            </a:r>
            <a:endParaRPr lang="uk-UA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віти символи україни малюнки Аконіт">
            <a:extLst>
              <a:ext uri="{FF2B5EF4-FFF2-40B4-BE49-F238E27FC236}">
                <a16:creationId xmlns:a16="http://schemas.microsoft.com/office/drawing/2014/main" id="{7BA55E55-E72D-47D3-BF76-E197A831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0" y="365816"/>
            <a:ext cx="5834639" cy="42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увій: горизонтальний 2">
            <a:extLst>
              <a:ext uri="{FF2B5EF4-FFF2-40B4-BE49-F238E27FC236}">
                <a16:creationId xmlns:a16="http://schemas.microsoft.com/office/drawing/2014/main" id="{DD4B935C-04CF-4346-9D22-C25DA1A21B2C}"/>
              </a:ext>
            </a:extLst>
          </p:cNvPr>
          <p:cNvSpPr/>
          <p:nvPr/>
        </p:nvSpPr>
        <p:spPr>
          <a:xfrm>
            <a:off x="5036695" y="3147934"/>
            <a:ext cx="6355829" cy="3344250"/>
          </a:xfrm>
          <a:prstGeom prst="horizontalScroll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0C02D90-3FD4-485C-B534-09215B3828EB}"/>
              </a:ext>
            </a:extLst>
          </p:cNvPr>
          <p:cNvSpPr/>
          <p:nvPr/>
        </p:nvSpPr>
        <p:spPr>
          <a:xfrm>
            <a:off x="5620002" y="2810995"/>
            <a:ext cx="4399731" cy="163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uk-U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4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86315F6-D2E6-4B53-86F2-614C46B31415}"/>
              </a:ext>
            </a:extLst>
          </p:cNvPr>
          <p:cNvSpPr/>
          <p:nvPr/>
        </p:nvSpPr>
        <p:spPr>
          <a:xfrm>
            <a:off x="4601980" y="624025"/>
            <a:ext cx="6649115" cy="5249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Можемо надати  здобувачам освіти наступні поради:</a:t>
            </a:r>
            <a:endParaRPr lang="uk-UA" sz="3600" b="1" i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600" b="1" i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Спрощуйте задачі 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uk-UA" sz="3600" b="1" i="1" u="sng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"Вирішити задачу означає</a:t>
            </a:r>
            <a:endParaRPr lang="uk-UA" sz="3600" b="1" i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звести її до простішої задачі", — </a:t>
            </a:r>
            <a:r>
              <a:rPr lang="uk-UA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Волтер</a:t>
            </a: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Ворвик</a:t>
            </a: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Сойєр</a:t>
            </a:r>
          </a:p>
          <a:p>
            <a:endParaRPr lang="uk-UA" sz="3200" b="1" i="1" dirty="0">
              <a:solidFill>
                <a:srgbClr val="00B050"/>
              </a:solidFill>
            </a:endParaRPr>
          </a:p>
        </p:txBody>
      </p:sp>
      <p:sp>
        <p:nvSpPr>
          <p:cNvPr id="3" name="AutoShape 2" descr="Людина думає: векторна графіка, зображення, Людина думає малюнки | Скачати  з Depositphotos">
            <a:extLst>
              <a:ext uri="{FF2B5EF4-FFF2-40B4-BE49-F238E27FC236}">
                <a16:creationId xmlns:a16="http://schemas.microsoft.com/office/drawing/2014/main" id="{A3E51560-4945-42A4-8971-4EF10108D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6905" y="26848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Что люди думают,когда узнают,что я из Татарстана... | Пикабу">
            <a:extLst>
              <a:ext uri="{FF2B5EF4-FFF2-40B4-BE49-F238E27FC236}">
                <a16:creationId xmlns:a16="http://schemas.microsoft.com/office/drawing/2014/main" id="{903AE42D-FE4C-4EB4-8E2D-2CC14AC4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1219200"/>
            <a:ext cx="2832651" cy="47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2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носка: зі стрілкою вправо 2">
            <a:extLst>
              <a:ext uri="{FF2B5EF4-FFF2-40B4-BE49-F238E27FC236}">
                <a16:creationId xmlns:a16="http://schemas.microsoft.com/office/drawing/2014/main" id="{82FC1AFC-19EA-4C00-A6EF-C9B8238C7AB3}"/>
              </a:ext>
            </a:extLst>
          </p:cNvPr>
          <p:cNvSpPr/>
          <p:nvPr/>
        </p:nvSpPr>
        <p:spPr>
          <a:xfrm>
            <a:off x="993914" y="821634"/>
            <a:ext cx="10073610" cy="2955235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5F5BD9F-ED8C-4862-BA43-0EE82142237A}"/>
              </a:ext>
            </a:extLst>
          </p:cNvPr>
          <p:cNvSpPr/>
          <p:nvPr/>
        </p:nvSpPr>
        <p:spPr>
          <a:xfrm>
            <a:off x="1376267" y="1776174"/>
            <a:ext cx="8591326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44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Тренуйте мозок іграми на логіку  </a:t>
            </a:r>
            <a:endParaRPr lang="uk-UA" sz="4400" b="1" u="sng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Логіка: картинки, стокові Логіка фотографії, зображення | Скачати з  Depositphotos">
            <a:extLst>
              <a:ext uri="{FF2B5EF4-FFF2-40B4-BE49-F238E27FC236}">
                <a16:creationId xmlns:a16="http://schemas.microsoft.com/office/drawing/2014/main" id="{586A0EB8-8D8A-4BD7-86CD-1E21AF19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6" y="3883714"/>
            <a:ext cx="5552661" cy="27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6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кілька документів 2">
            <a:extLst>
              <a:ext uri="{FF2B5EF4-FFF2-40B4-BE49-F238E27FC236}">
                <a16:creationId xmlns:a16="http://schemas.microsoft.com/office/drawing/2014/main" id="{860FF825-40F2-44F4-9B6C-C7F55E841C02}"/>
              </a:ext>
            </a:extLst>
          </p:cNvPr>
          <p:cNvSpPr/>
          <p:nvPr/>
        </p:nvSpPr>
        <p:spPr>
          <a:xfrm>
            <a:off x="1192696" y="622851"/>
            <a:ext cx="8441634" cy="394914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4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Використовуйте метод «Чому?»  </a:t>
            </a:r>
            <a:endParaRPr lang="uk-UA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е потрібно турбуватися про те, що думають про тебе інші. Залежність від чужої думки дозволяє іншим керувати нашим щастям.">
            <a:extLst>
              <a:ext uri="{FF2B5EF4-FFF2-40B4-BE49-F238E27FC236}">
                <a16:creationId xmlns:a16="http://schemas.microsoft.com/office/drawing/2014/main" id="{CA83B33E-7D27-484F-B6C1-64C23847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6" y="4055165"/>
            <a:ext cx="5353879" cy="21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4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ий процес 2">
            <a:extLst>
              <a:ext uri="{FF2B5EF4-FFF2-40B4-BE49-F238E27FC236}">
                <a16:creationId xmlns:a16="http://schemas.microsoft.com/office/drawing/2014/main" id="{112CEB38-755B-4C38-9E6F-8D00988E5416}"/>
              </a:ext>
            </a:extLst>
          </p:cNvPr>
          <p:cNvSpPr/>
          <p:nvPr/>
        </p:nvSpPr>
        <p:spPr>
          <a:xfrm>
            <a:off x="649358" y="477079"/>
            <a:ext cx="7222434" cy="5605670"/>
          </a:xfrm>
          <a:prstGeom prst="flowChartAlternateProcess">
            <a:avLst/>
          </a:prstGeom>
          <a:solidFill>
            <a:srgbClr val="17F1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Починайте з кінця</a:t>
            </a:r>
            <a:endParaRPr lang="uk-UA" sz="3600" b="1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"Якщо не можеш вирішити проблему —</a:t>
            </a:r>
            <a:endParaRPr lang="uk-UA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</a:pPr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почни нею керувати", — Роберт </a:t>
            </a:r>
            <a:r>
              <a:rPr lang="uk-UA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Шуллер</a:t>
            </a:r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uk-UA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тим, як збирати інформацію, поміркуйте, що ви робитимете після того, як проблему буде розв’язано.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Теоретичний матеріал до теми 8">
            <a:extLst>
              <a:ext uri="{FF2B5EF4-FFF2-40B4-BE49-F238E27FC236}">
                <a16:creationId xmlns:a16="http://schemas.microsoft.com/office/drawing/2014/main" id="{1093AE94-0656-4E20-BFFA-05700499D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29" y="1798820"/>
            <a:ext cx="3365369" cy="24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2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Знання, які працюють: робимо нотатки за методом Zettelkasten — Журнал «На  Урок»">
            <a:extLst>
              <a:ext uri="{FF2B5EF4-FFF2-40B4-BE49-F238E27FC236}">
                <a16:creationId xmlns:a16="http://schemas.microsoft.com/office/drawing/2014/main" id="{04370C05-929C-4F73-B05E-B2FC4711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20" y="1912454"/>
            <a:ext cx="4744278" cy="20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865DF3D-B0FC-4B5E-8EAE-A7E50286A127}"/>
              </a:ext>
            </a:extLst>
          </p:cNvPr>
          <p:cNvSpPr/>
          <p:nvPr/>
        </p:nvSpPr>
        <p:spPr>
          <a:xfrm>
            <a:off x="4833664" y="672548"/>
            <a:ext cx="5731697" cy="937629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sz="5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Робіть нотатки  </a:t>
            </a:r>
            <a:endParaRPr lang="uk-UA" sz="5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Усміхнене обличчя 2">
            <a:extLst>
              <a:ext uri="{FF2B5EF4-FFF2-40B4-BE49-F238E27FC236}">
                <a16:creationId xmlns:a16="http://schemas.microsoft.com/office/drawing/2014/main" id="{B6AD2A74-3A25-43E3-B8EA-9144E2DBD926}"/>
              </a:ext>
            </a:extLst>
          </p:cNvPr>
          <p:cNvSpPr/>
          <p:nvPr/>
        </p:nvSpPr>
        <p:spPr>
          <a:xfrm>
            <a:off x="7129670" y="4783997"/>
            <a:ext cx="1775790" cy="180229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Нотатки на робочий стіл Windows 10: краще реальні або віртуальні?">
            <a:extLst>
              <a:ext uri="{FF2B5EF4-FFF2-40B4-BE49-F238E27FC236}">
                <a16:creationId xmlns:a16="http://schemas.microsoft.com/office/drawing/2014/main" id="{2D74B60B-6619-494A-8F1F-7F988D3D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9" y="516834"/>
            <a:ext cx="3106185" cy="24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ої нотатки ;) – Нотатки по різним проектам, щоб були под рукою.">
            <a:extLst>
              <a:ext uri="{FF2B5EF4-FFF2-40B4-BE49-F238E27FC236}">
                <a16:creationId xmlns:a16="http://schemas.microsoft.com/office/drawing/2014/main" id="{3B8B6A71-93BE-4ECB-B7A7-65FE9B2D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57" y="3773555"/>
            <a:ext cx="2491408" cy="24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Як відновити видалені нотатки на iPhone чи iPad - TechToday">
            <a:extLst>
              <a:ext uri="{FF2B5EF4-FFF2-40B4-BE49-F238E27FC236}">
                <a16:creationId xmlns:a16="http://schemas.microsoft.com/office/drawing/2014/main" id="{0FBB2846-7A4D-45E1-AA51-FD103F6E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7" y="3467100"/>
            <a:ext cx="4280453" cy="27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3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ляма: 8 точок 2">
            <a:extLst>
              <a:ext uri="{FF2B5EF4-FFF2-40B4-BE49-F238E27FC236}">
                <a16:creationId xmlns:a16="http://schemas.microsoft.com/office/drawing/2014/main" id="{EAF05233-4F26-4EC2-9A6E-B367757EE4E2}"/>
              </a:ext>
            </a:extLst>
          </p:cNvPr>
          <p:cNvSpPr/>
          <p:nvPr/>
        </p:nvSpPr>
        <p:spPr>
          <a:xfrm>
            <a:off x="675861" y="318131"/>
            <a:ext cx="11025809" cy="6221737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Подивіться на проблему під різними кутами</a:t>
            </a:r>
            <a:endParaRPr lang="uk-UA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"Набагато складніше побачити</a:t>
            </a:r>
            <a:endParaRPr lang="uk-UA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проблему, ніж знайти її вирішення.</a:t>
            </a:r>
            <a:endParaRPr lang="uk-UA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першого потрібна уява, </a:t>
            </a:r>
            <a:endParaRPr lang="uk-UA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для другого — лише вміння", </a:t>
            </a:r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uk-UA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sz="1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Десмонд</a:t>
            </a:r>
            <a:r>
              <a:rPr lang="uk-UA" sz="16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Бернал</a:t>
            </a:r>
            <a:r>
              <a:rPr lang="uk-UA" sz="16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7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Акции волонтерского отряда «Я ЗА!» - Муниципальное бюджетное  общеобразовательное учреждение &quot;Средняя общеобразовательная школа № 34&quot;  города Братска">
            <a:extLst>
              <a:ext uri="{FF2B5EF4-FFF2-40B4-BE49-F238E27FC236}">
                <a16:creationId xmlns:a16="http://schemas.microsoft.com/office/drawing/2014/main" id="{D32EBF53-033C-44D3-B534-3C8A3DEA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99" y="4206442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F95C8C2-B66D-4643-9042-57E25C1CF9B3}"/>
              </a:ext>
            </a:extLst>
          </p:cNvPr>
          <p:cNvSpPr/>
          <p:nvPr/>
        </p:nvSpPr>
        <p:spPr>
          <a:xfrm>
            <a:off x="583096" y="742123"/>
            <a:ext cx="10694503" cy="3975652"/>
          </a:xfrm>
          <a:prstGeom prst="ellipse">
            <a:avLst/>
          </a:prstGeom>
          <a:gradFill>
            <a:gsLst>
              <a:gs pos="0">
                <a:srgbClr val="FF99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498E3C6-4B79-41BD-A0F6-1199AA5D8386}"/>
              </a:ext>
            </a:extLst>
          </p:cNvPr>
          <p:cNvSpPr/>
          <p:nvPr/>
        </p:nvSpPr>
        <p:spPr>
          <a:xfrm>
            <a:off x="1896710" y="1724511"/>
            <a:ext cx="86203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Але вирішення проблем,</a:t>
            </a:r>
            <a:r>
              <a:rPr lang="uk-UA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uk-UA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тільки частинка власного «Я»</a:t>
            </a:r>
            <a:endParaRPr lang="uk-UA" sz="4800" dirty="0"/>
          </a:p>
        </p:txBody>
      </p:sp>
      <p:pic>
        <p:nvPicPr>
          <p:cNvPr id="5122" name="Picture 2" descr="Буква Я - Стихи для детей">
            <a:extLst>
              <a:ext uri="{FF2B5EF4-FFF2-40B4-BE49-F238E27FC236}">
                <a16:creationId xmlns:a16="http://schemas.microsoft.com/office/drawing/2014/main" id="{059A92CC-A7F4-4669-9714-AE1EFD1F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" y="4452730"/>
            <a:ext cx="1908313" cy="19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0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A3BA74EA-0E84-45F1-BE86-8E52470A2CC9}"/>
              </a:ext>
            </a:extLst>
          </p:cNvPr>
          <p:cNvSpPr/>
          <p:nvPr/>
        </p:nvSpPr>
        <p:spPr>
          <a:xfrm>
            <a:off x="901148" y="463826"/>
            <a:ext cx="10760765" cy="5906994"/>
          </a:xfrm>
          <a:prstGeom prst="round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8072392-2805-4E73-8FC6-B0BDDB6C7893}"/>
              </a:ext>
            </a:extLst>
          </p:cNvPr>
          <p:cNvSpPr/>
          <p:nvPr/>
        </p:nvSpPr>
        <p:spPr>
          <a:xfrm>
            <a:off x="1245704" y="1546224"/>
            <a:ext cx="10045148" cy="433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взятися за справу з найкращими думками і чистою душею, то навіть така нелегка справа, 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4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творіння самого себе</a:t>
            </a:r>
            <a:r>
              <a:rPr lang="uk-UA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принесе задоволення і студент буде впевнений в тому, що з нього вийде добра людина.</a:t>
            </a:r>
            <a:endParaRPr lang="uk-UA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18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395</Words>
  <Application>Microsoft Office PowerPoint</Application>
  <PresentationFormat>Широкий екран</PresentationFormat>
  <Paragraphs>47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1</dc:creator>
  <cp:lastModifiedBy>1</cp:lastModifiedBy>
  <cp:revision>14</cp:revision>
  <dcterms:created xsi:type="dcterms:W3CDTF">2023-05-23T10:13:27Z</dcterms:created>
  <dcterms:modified xsi:type="dcterms:W3CDTF">2023-05-23T13:20:43Z</dcterms:modified>
</cp:coreProperties>
</file>