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72" r:id="rId4"/>
    <p:sldId id="266" r:id="rId5"/>
    <p:sldId id="262" r:id="rId6"/>
    <p:sldId id="265" r:id="rId7"/>
    <p:sldId id="273" r:id="rId8"/>
    <p:sldId id="285" r:id="rId9"/>
    <p:sldId id="286" r:id="rId10"/>
    <p:sldId id="284" r:id="rId11"/>
    <p:sldId id="289" r:id="rId12"/>
    <p:sldId id="275" r:id="rId13"/>
    <p:sldId id="269" r:id="rId14"/>
    <p:sldId id="292" r:id="rId15"/>
    <p:sldId id="290" r:id="rId16"/>
    <p:sldId id="260" r:id="rId17"/>
    <p:sldId id="258"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8A7BBA-AFC8-4CC8-93E7-F829AC04920B}" type="datetimeFigureOut">
              <a:rPr lang="uk-UA" smtClean="0"/>
              <a:pPr/>
              <a:t>30.03.2023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56957EE-92FD-42B9-B88E-C148719FBA8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A7BBA-AFC8-4CC8-93E7-F829AC04920B}" type="datetimeFigureOut">
              <a:rPr lang="uk-UA" smtClean="0"/>
              <a:pPr/>
              <a:t>30.03.2023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957EE-92FD-42B9-B88E-C148719FBA8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357166"/>
            <a:ext cx="8429684" cy="621510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Овал 5"/>
          <p:cNvSpPr/>
          <p:nvPr/>
        </p:nvSpPr>
        <p:spPr>
          <a:xfrm>
            <a:off x="1571604" y="571480"/>
            <a:ext cx="7143800" cy="5357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785786" y="1643050"/>
            <a:ext cx="7572428" cy="3416320"/>
          </a:xfrm>
          <a:prstGeom prst="rect">
            <a:avLst/>
          </a:prstGeom>
          <a:solidFill>
            <a:schemeClr val="bg1"/>
          </a:solidFill>
          <a:ln w="38100" cmpd="thickThin">
            <a:solidFill>
              <a:schemeClr val="tx2"/>
            </a:solidFill>
          </a:ln>
        </p:spPr>
        <p:txBody>
          <a:bodyPr wrap="square">
            <a:spAutoFit/>
          </a:bodyPr>
          <a:lstStyle/>
          <a:p>
            <a:pPr algn="ctr"/>
            <a:r>
              <a:rPr lang="uk-UA" sz="5400" b="1" dirty="0" smtClean="0">
                <a:solidFill>
                  <a:schemeClr val="tx2">
                    <a:lumMod val="75000"/>
                  </a:schemeClr>
                </a:solidFill>
                <a:latin typeface="Times New Roman" pitchFamily="18" charset="0"/>
                <a:cs typeface="Times New Roman" pitchFamily="18" charset="0"/>
              </a:rPr>
              <a:t>Ефективні методи та форми роботи куратора в умовах воєнного стану</a:t>
            </a:r>
            <a:endParaRPr lang="uk-UA" sz="5400" b="1" dirty="0">
              <a:solidFill>
                <a:schemeClr val="tx2">
                  <a:lumMod val="75000"/>
                </a:schemeClr>
              </a:solidFill>
              <a:latin typeface="Times New Roman" pitchFamily="18" charset="0"/>
              <a:cs typeface="Times New Roman" pitchFamily="18" charset="0"/>
            </a:endParaRPr>
          </a:p>
        </p:txBody>
      </p:sp>
      <p:sp>
        <p:nvSpPr>
          <p:cNvPr id="8" name="Стрелка вправо 7"/>
          <p:cNvSpPr/>
          <p:nvPr/>
        </p:nvSpPr>
        <p:spPr>
          <a:xfrm>
            <a:off x="642910" y="500043"/>
            <a:ext cx="5357850" cy="857256"/>
          </a:xfrm>
          <a:prstGeom prst="rightArrow">
            <a:avLst>
              <a:gd name="adj1" fmla="val 89650"/>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3600" b="1" dirty="0" smtClean="0"/>
              <a:t>ПОГОВОРИМО  ПРО</a:t>
            </a:r>
            <a:endParaRPr lang="uk-UA" sz="3600" b="1" dirty="0">
              <a:solidFill>
                <a:schemeClr val="tx1"/>
              </a:solidFill>
            </a:endParaRPr>
          </a:p>
        </p:txBody>
      </p:sp>
      <p:sp>
        <p:nvSpPr>
          <p:cNvPr id="9" name="Прямоугольник 8"/>
          <p:cNvSpPr/>
          <p:nvPr/>
        </p:nvSpPr>
        <p:spPr>
          <a:xfrm>
            <a:off x="4714876" y="5500702"/>
            <a:ext cx="4000528" cy="928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000" b="1" dirty="0" smtClean="0"/>
              <a:t>Галина КОЗІЙ, куратор групи В-22</a:t>
            </a:r>
            <a:endParaRPr lang="uk-UA"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57158" y="785794"/>
            <a:ext cx="8215370" cy="5500726"/>
          </a:xfrm>
          <a:prstGeom prst="roundRect">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Рисунок 1"/>
          <p:cNvPicPr/>
          <p:nvPr/>
        </p:nvPicPr>
        <p:blipFill>
          <a:blip r:embed="rId2"/>
          <a:srcRect l="22936" t="6493" r="5505" b="38961"/>
          <a:stretch>
            <a:fillRect/>
          </a:stretch>
        </p:blipFill>
        <p:spPr bwMode="auto">
          <a:xfrm>
            <a:off x="1071538" y="1214422"/>
            <a:ext cx="7286676" cy="4643470"/>
          </a:xfrm>
          <a:prstGeom prst="rect">
            <a:avLst/>
          </a:prstGeom>
          <a:solidFill>
            <a:srgbClr val="FFFF99"/>
          </a:solidFill>
          <a:ln w="57150">
            <a:solidFill>
              <a:schemeClr val="tx2">
                <a:lumMod val="75000"/>
              </a:schemeClr>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14606" t="3896" r="13158" b="6493"/>
          <a:stretch>
            <a:fillRect/>
          </a:stretch>
        </p:blipFill>
        <p:spPr bwMode="auto">
          <a:xfrm>
            <a:off x="500034" y="642918"/>
            <a:ext cx="8143932" cy="5429288"/>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41830" t="37544" r="44164" b="29241"/>
          <a:stretch>
            <a:fillRect/>
          </a:stretch>
        </p:blipFill>
        <p:spPr bwMode="auto">
          <a:xfrm>
            <a:off x="3786182" y="2285992"/>
            <a:ext cx="1500198" cy="2071702"/>
          </a:xfrm>
          <a:prstGeom prst="rect">
            <a:avLst/>
          </a:prstGeom>
          <a:noFill/>
          <a:ln w="9525">
            <a:noFill/>
            <a:miter lim="800000"/>
            <a:headEnd/>
            <a:tailEnd/>
          </a:ln>
        </p:spPr>
      </p:pic>
      <p:sp>
        <p:nvSpPr>
          <p:cNvPr id="3" name="Прямоугольник 2"/>
          <p:cNvSpPr/>
          <p:nvPr/>
        </p:nvSpPr>
        <p:spPr>
          <a:xfrm>
            <a:off x="928662" y="2143116"/>
            <a:ext cx="2557474" cy="15001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Прояв поваги і уваги до розмаїтості здобувачів освіти та їхніх потреб</a:t>
            </a:r>
            <a:endParaRPr lang="uk-UA" sz="2000" b="1" dirty="0">
              <a:solidFill>
                <a:schemeClr val="tx1"/>
              </a:solidFill>
            </a:endParaRPr>
          </a:p>
        </p:txBody>
      </p:sp>
      <p:sp>
        <p:nvSpPr>
          <p:cNvPr id="4" name="Прямоугольник 3"/>
          <p:cNvSpPr/>
          <p:nvPr/>
        </p:nvSpPr>
        <p:spPr>
          <a:xfrm>
            <a:off x="5643570" y="4071942"/>
            <a:ext cx="2643206" cy="1428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Розвиток взаємоповаги у здобувача освіти та куратора-викладача</a:t>
            </a:r>
            <a:endParaRPr lang="uk-UA" sz="2000" b="1" dirty="0">
              <a:solidFill>
                <a:schemeClr val="tx1"/>
              </a:solidFill>
            </a:endParaRPr>
          </a:p>
        </p:txBody>
      </p:sp>
      <p:sp>
        <p:nvSpPr>
          <p:cNvPr id="5" name="Прямоугольник 4"/>
          <p:cNvSpPr/>
          <p:nvPr/>
        </p:nvSpPr>
        <p:spPr>
          <a:xfrm>
            <a:off x="928662" y="4143380"/>
            <a:ext cx="2628912" cy="13573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Гнучке використання різних  педагогічно-виховних методів</a:t>
            </a:r>
            <a:endParaRPr lang="uk-UA" sz="2000" b="1" dirty="0">
              <a:solidFill>
                <a:schemeClr val="tx1"/>
              </a:solidFill>
            </a:endParaRPr>
          </a:p>
        </p:txBody>
      </p:sp>
      <p:sp>
        <p:nvSpPr>
          <p:cNvPr id="6" name="Прямоугольник 5"/>
          <p:cNvSpPr/>
          <p:nvPr/>
        </p:nvSpPr>
        <p:spPr>
          <a:xfrm>
            <a:off x="3786182" y="4500570"/>
            <a:ext cx="1643074" cy="15001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Регулярне коригування </a:t>
            </a:r>
          </a:p>
          <a:p>
            <a:pPr algn="ctr"/>
            <a:r>
              <a:rPr lang="uk-UA" b="1" dirty="0" smtClean="0">
                <a:solidFill>
                  <a:schemeClr val="tx1"/>
                </a:solidFill>
              </a:rPr>
              <a:t>педагогічно-виховних методів</a:t>
            </a:r>
            <a:endParaRPr lang="uk-UA" b="1" dirty="0">
              <a:solidFill>
                <a:schemeClr val="tx1"/>
              </a:solidFill>
            </a:endParaRPr>
          </a:p>
        </p:txBody>
      </p:sp>
      <p:sp>
        <p:nvSpPr>
          <p:cNvPr id="7" name="Прямоугольник 6"/>
          <p:cNvSpPr/>
          <p:nvPr/>
        </p:nvSpPr>
        <p:spPr>
          <a:xfrm>
            <a:off x="5572132" y="2000240"/>
            <a:ext cx="3000396" cy="17145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Заохочення у здобувачів освіти почуття незалежності  водночас із забезпеченням  належного наставництва</a:t>
            </a:r>
            <a:endParaRPr lang="uk-UA" sz="2000" b="1" dirty="0">
              <a:solidFill>
                <a:schemeClr val="tx1"/>
              </a:solidFill>
            </a:endParaRPr>
          </a:p>
        </p:txBody>
      </p:sp>
      <p:sp>
        <p:nvSpPr>
          <p:cNvPr id="8" name="Овал 7"/>
          <p:cNvSpPr/>
          <p:nvPr/>
        </p:nvSpPr>
        <p:spPr>
          <a:xfrm>
            <a:off x="1500166" y="642918"/>
            <a:ext cx="6357982" cy="128588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2">
                    <a:lumMod val="75000"/>
                  </a:schemeClr>
                </a:solidFill>
              </a:rPr>
              <a:t>ВТІЛЕННЯ СТУДЕНТОЦЕНТРОВАНОГО ПІДХОДУ</a:t>
            </a:r>
            <a:endParaRPr lang="uk-UA" sz="2800" b="1" dirty="0">
              <a:solidFill>
                <a:schemeClr val="tx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785794"/>
            <a:ext cx="8501122" cy="564360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p:nvPr/>
        </p:nvPicPr>
        <p:blipFill>
          <a:blip r:embed="rId2"/>
          <a:srcRect l="17949" t="21687" r="29060" b="15663"/>
          <a:stretch>
            <a:fillRect/>
          </a:stretch>
        </p:blipFill>
        <p:spPr bwMode="auto">
          <a:xfrm>
            <a:off x="928662" y="642918"/>
            <a:ext cx="7500990" cy="5286412"/>
          </a:xfrm>
          <a:prstGeom prst="rect">
            <a:avLst/>
          </a:prstGeom>
          <a:noFill/>
          <a:ln w="12700">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18487" t="2564" r="15126" b="7692"/>
          <a:stretch>
            <a:fillRect/>
          </a:stretch>
        </p:blipFill>
        <p:spPr bwMode="auto">
          <a:xfrm>
            <a:off x="785786" y="500042"/>
            <a:ext cx="7929618" cy="5500726"/>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8501122" cy="5929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889" name="Rectangle 1"/>
          <p:cNvSpPr>
            <a:spLocks noChangeArrowheads="1"/>
          </p:cNvSpPr>
          <p:nvPr/>
        </p:nvSpPr>
        <p:spPr bwMode="auto">
          <a:xfrm>
            <a:off x="642910" y="714356"/>
            <a:ext cx="8072494" cy="5262979"/>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«Вшановуємо світлу пам'ять, громадянську відвагу, самовідданість, силу духу, стійкість, героїчний подвиг воїнів, полеглих під час виконання бойових завдань із захисту державного суверенітету та територіальної цілісності України, жертв військових злочинів та геноциду, мирних жителів сіл, маленьких і великих міст, наших співвітчизників, які загинули унаслідок збройної агресії російської федерації проти України загальнонаціональною хвилиною мовчання.</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Ви назавжди у наших серцях!</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Ви частина хороброї нації, частина перемоги України»!</a:t>
            </a: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85786" y="914400"/>
            <a:ext cx="7596214" cy="4943492"/>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dirty="0" smtClean="0">
                <a:ln>
                  <a:noFill/>
                </a:ln>
                <a:solidFill>
                  <a:srgbClr val="FFFF00"/>
                </a:solidFill>
                <a:effectLst/>
                <a:uLnTx/>
                <a:uFillTx/>
                <a:latin typeface="+mj-lt"/>
                <a:ea typeface="+mj-ea"/>
                <a:cs typeface="+mj-cs"/>
              </a:rPr>
              <a:t>МИ УКРАЇНЦІ:</a:t>
            </a:r>
            <a:br>
              <a:rPr kumimoji="0" lang="ru-RU" sz="6600" b="1" i="0" u="none" strike="noStrike" kern="1200" cap="none" spc="0" normalizeH="0" baseline="0" noProof="0" dirty="0" smtClean="0">
                <a:ln>
                  <a:noFill/>
                </a:ln>
                <a:solidFill>
                  <a:srgbClr val="FFFF00"/>
                </a:solidFill>
                <a:effectLst/>
                <a:uLnTx/>
                <a:uFillTx/>
                <a:latin typeface="+mj-lt"/>
                <a:ea typeface="+mj-ea"/>
                <a:cs typeface="+mj-cs"/>
              </a:rPr>
            </a:br>
            <a:r>
              <a:rPr kumimoji="0" lang="ru-RU" sz="6600" b="1" i="0" u="none" strike="noStrike" kern="1200" cap="none" spc="0" normalizeH="0" baseline="0" noProof="0" dirty="0" smtClean="0">
                <a:ln>
                  <a:noFill/>
                </a:ln>
                <a:solidFill>
                  <a:srgbClr val="FFFF00"/>
                </a:solidFill>
                <a:effectLst/>
                <a:uLnTx/>
                <a:uFillTx/>
                <a:latin typeface="+mj-lt"/>
                <a:ea typeface="+mj-ea"/>
                <a:cs typeface="+mj-cs"/>
              </a:rPr>
              <a:t> ЧЕСТЬ І СЛАВА НЕЗЛАМНИМ!</a:t>
            </a:r>
            <a:endParaRPr kumimoji="0" lang="uk-UA" sz="66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l="45389" t="14881" r="37898" b="62990"/>
          <a:stretch>
            <a:fillRect/>
          </a:stretch>
        </p:blipFill>
        <p:spPr bwMode="auto">
          <a:xfrm>
            <a:off x="857224" y="571480"/>
            <a:ext cx="3786214" cy="2857520"/>
          </a:xfrm>
          <a:prstGeom prst="rect">
            <a:avLst/>
          </a:prstGeom>
          <a:noFill/>
          <a:ln w="9525">
            <a:solidFill>
              <a:srgbClr val="0070C0"/>
            </a:solidFill>
            <a:miter lim="800000"/>
            <a:headEnd/>
            <a:tailEnd/>
          </a:ln>
        </p:spPr>
      </p:pic>
      <p:sp>
        <p:nvSpPr>
          <p:cNvPr id="4" name="Овал 3"/>
          <p:cNvSpPr/>
          <p:nvPr/>
        </p:nvSpPr>
        <p:spPr>
          <a:xfrm>
            <a:off x="1357290" y="3000372"/>
            <a:ext cx="7143800" cy="292895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dirty="0" smtClean="0">
                <a:solidFill>
                  <a:srgbClr val="FFFF00"/>
                </a:solidFill>
              </a:rPr>
              <a:t>ДЯКУЮ ЗА УВАГУ!</a:t>
            </a:r>
            <a:endParaRPr lang="uk-UA" sz="48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a:off x="500034" y="0"/>
            <a:ext cx="7715336" cy="578647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одзаголовок 2"/>
          <p:cNvSpPr>
            <a:spLocks noGrp="1"/>
          </p:cNvSpPr>
          <p:nvPr>
            <p:ph type="subTitle" idx="1"/>
          </p:nvPr>
        </p:nvSpPr>
        <p:spPr/>
        <p:txBody>
          <a:bodyPr/>
          <a:lstStyle/>
          <a:p>
            <a:endParaRPr lang="uk-UA"/>
          </a:p>
        </p:txBody>
      </p:sp>
      <p:sp>
        <p:nvSpPr>
          <p:cNvPr id="5" name="Заголовок 1"/>
          <p:cNvSpPr txBox="1">
            <a:spLocks/>
          </p:cNvSpPr>
          <p:nvPr/>
        </p:nvSpPr>
        <p:spPr>
          <a:xfrm>
            <a:off x="938186" y="1066800"/>
            <a:ext cx="7596214" cy="4943492"/>
          </a:xfrm>
          <a:prstGeom prst="rect">
            <a:avLst/>
          </a:prstGeom>
          <a:solidFill>
            <a:schemeClr val="tx2"/>
          </a:solidFill>
          <a:ln>
            <a:solidFill>
              <a:schemeClr val="tx1"/>
            </a:solidFill>
          </a:ln>
        </p:spPr>
        <p:txBody>
          <a:bodyPr vert="horz" lIns="91440" tIns="45720" rIns="91440" bIns="45720" rtlCol="0" anchor="ctr">
            <a:noAutofit/>
          </a:bodyPr>
          <a:lstStyle/>
          <a:p>
            <a:pPr lvl="0" algn="ctr">
              <a:spcBef>
                <a:spcPct val="0"/>
              </a:spcBef>
            </a:pPr>
            <a:r>
              <a:rPr lang="uk-UA" sz="6600" dirty="0" smtClean="0">
                <a:solidFill>
                  <a:schemeClr val="bg1"/>
                </a:solidFill>
              </a:rPr>
              <a:t>Виховна робота є невід’ємною складовою освітнього процесу у фаховому коледжі</a:t>
            </a:r>
            <a:endParaRPr kumimoji="0" lang="uk-UA" sz="6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14138" t="18293" r="36415" b="16808"/>
          <a:stretch>
            <a:fillRect/>
          </a:stretch>
        </p:blipFill>
        <p:spPr bwMode="auto">
          <a:xfrm>
            <a:off x="785786" y="571480"/>
            <a:ext cx="7500990" cy="5500726"/>
          </a:xfrm>
          <a:prstGeom prst="rect">
            <a:avLst/>
          </a:prstGeom>
          <a:noFill/>
          <a:ln w="9525">
            <a:solidFill>
              <a:schemeClr val="tx1"/>
            </a:solidFill>
            <a:miter lim="800000"/>
            <a:headEnd/>
            <a:tailEnd/>
          </a:ln>
          <a:effectLst>
            <a:glow rad="228600">
              <a:schemeClr val="accent5">
                <a:satMod val="175000"/>
                <a:alpha val="40000"/>
              </a:schemeClr>
            </a:glo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857224" y="785794"/>
            <a:ext cx="7829576" cy="5340369"/>
          </a:xfrm>
          <a:prstGeom prst="rect">
            <a:avLst/>
          </a:prstGeom>
          <a:solidFill>
            <a:schemeClr val="tx2">
              <a:lumMod val="20000"/>
              <a:lumOff val="80000"/>
            </a:schemeClr>
          </a:solidFill>
          <a:ln>
            <a:solidFill>
              <a:schemeClr val="tx2">
                <a:lumMod val="75000"/>
              </a:schemeClr>
            </a:solidFill>
          </a:ln>
          <a:effectLst>
            <a:innerShdw blurRad="63500" dist="50800" dir="18900000">
              <a:prstClr val="black">
                <a:alpha val="50000"/>
              </a:prstClr>
            </a:innerShdw>
          </a:effectLst>
        </p:spPr>
        <p:txBody>
          <a:bodyPr vert="horz" lIns="91440" tIns="45720" rIns="91440" bIns="45720" rtlCol="0">
            <a:normAutofit fontScale="92500" lnSpcReduction="10000"/>
          </a:bodyPr>
          <a:lstStyle/>
          <a:p>
            <a:pPr marL="25200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40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2520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4000" b="1" i="0" u="none" strike="noStrike" kern="1200" cap="none" spc="0" normalizeH="0" baseline="0" noProof="0" dirty="0" smtClean="0">
                <a:ln>
                  <a:noFill/>
                </a:ln>
                <a:solidFill>
                  <a:srgbClr val="002060"/>
                </a:solidFill>
                <a:effectLst/>
                <a:uLnTx/>
                <a:uFillTx/>
                <a:latin typeface="+mn-lt"/>
                <a:ea typeface="+mn-ea"/>
                <a:cs typeface="+mn-cs"/>
              </a:rPr>
              <a:t>Славна історія існування коледжу завжди трималася на стосунках між викладачами та студентами,  побудованих на основі </a:t>
            </a:r>
          </a:p>
          <a:p>
            <a:pPr marL="25200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5200" b="1" i="0" u="none" strike="noStrike" kern="1200" cap="none" spc="0" normalizeH="0" baseline="0" noProof="0" dirty="0" smtClean="0">
                <a:ln>
                  <a:noFill/>
                </a:ln>
                <a:solidFill>
                  <a:srgbClr val="002060"/>
                </a:solidFill>
                <a:effectLst/>
                <a:uLnTx/>
                <a:uFillTx/>
                <a:latin typeface="+mn-lt"/>
                <a:ea typeface="+mn-ea"/>
                <a:cs typeface="+mn-cs"/>
              </a:rPr>
              <a:t>  </a:t>
            </a:r>
            <a:r>
              <a:rPr kumimoji="0" lang="uk-UA" sz="5200" b="1" i="0" u="sng" strike="noStrike" kern="1200" cap="none" spc="0" normalizeH="0" baseline="0" noProof="0" dirty="0" smtClean="0">
                <a:ln>
                  <a:noFill/>
                </a:ln>
                <a:solidFill>
                  <a:srgbClr val="002060"/>
                </a:solidFill>
                <a:effectLst/>
                <a:uLnTx/>
                <a:uFillTx/>
                <a:latin typeface="+mn-lt"/>
                <a:ea typeface="+mn-ea"/>
                <a:cs typeface="+mn-cs"/>
              </a:rPr>
              <a:t>співдружності,</a:t>
            </a:r>
          </a:p>
          <a:p>
            <a:pPr marL="25200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5200" b="1" i="0" u="none" strike="noStrike" kern="1200" cap="none" spc="0" normalizeH="0" baseline="0" noProof="0" dirty="0" smtClean="0">
                <a:ln>
                  <a:noFill/>
                </a:ln>
                <a:solidFill>
                  <a:srgbClr val="002060"/>
                </a:solidFill>
                <a:effectLst/>
                <a:uLnTx/>
                <a:uFillTx/>
                <a:latin typeface="+mn-lt"/>
                <a:ea typeface="+mn-ea"/>
                <a:cs typeface="+mn-cs"/>
              </a:rPr>
              <a:t>  </a:t>
            </a:r>
            <a:r>
              <a:rPr kumimoji="0" lang="uk-UA" sz="5200" b="1" i="0" u="sng" strike="noStrike" kern="1200" cap="none" spc="0" normalizeH="0" baseline="0" noProof="0" dirty="0" smtClean="0">
                <a:ln>
                  <a:noFill/>
                </a:ln>
                <a:solidFill>
                  <a:srgbClr val="002060"/>
                </a:solidFill>
                <a:effectLst/>
                <a:uLnTx/>
                <a:uFillTx/>
                <a:latin typeface="+mn-lt"/>
                <a:ea typeface="+mn-ea"/>
                <a:cs typeface="+mn-cs"/>
              </a:rPr>
              <a:t>співробітництва, </a:t>
            </a:r>
          </a:p>
          <a:p>
            <a:pPr marL="25200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uk-UA" sz="5200" b="1" i="0" u="none" strike="noStrike" kern="1200" cap="none" spc="0" normalizeH="0" baseline="0" noProof="0" dirty="0" smtClean="0">
                <a:ln>
                  <a:noFill/>
                </a:ln>
                <a:solidFill>
                  <a:srgbClr val="002060"/>
                </a:solidFill>
                <a:effectLst/>
                <a:uLnTx/>
                <a:uFillTx/>
                <a:latin typeface="+mn-lt"/>
                <a:ea typeface="+mn-ea"/>
                <a:cs typeface="+mn-cs"/>
              </a:rPr>
              <a:t>  </a:t>
            </a:r>
            <a:r>
              <a:rPr kumimoji="0" lang="uk-UA" sz="5200" b="1" i="0" u="sng" strike="noStrike" kern="1200" cap="none" spc="0" normalizeH="0" baseline="0" noProof="0" dirty="0" smtClean="0">
                <a:ln>
                  <a:noFill/>
                </a:ln>
                <a:solidFill>
                  <a:srgbClr val="002060"/>
                </a:solidFill>
                <a:effectLst/>
                <a:uLnTx/>
                <a:uFillTx/>
                <a:latin typeface="+mn-lt"/>
                <a:ea typeface="+mn-ea"/>
                <a:cs typeface="+mn-cs"/>
              </a:rPr>
              <a:t>ділового партнерства</a:t>
            </a:r>
            <a:r>
              <a:rPr kumimoji="0" lang="uk-UA" sz="5200" b="1" i="0" u="none" strike="noStrike" kern="1200" cap="none" spc="0" normalizeH="0" baseline="0" noProof="0" dirty="0" smtClean="0">
                <a:ln>
                  <a:noFill/>
                </a:ln>
                <a:solidFill>
                  <a:srgbClr val="002060"/>
                </a:solidFill>
                <a:effectLst/>
                <a:uLnTx/>
                <a:uFillTx/>
                <a:latin typeface="+mn-lt"/>
                <a:ea typeface="+mn-ea"/>
                <a:cs typeface="+mn-cs"/>
              </a:rPr>
              <a:t>.</a:t>
            </a:r>
          </a:p>
          <a:p>
            <a:pPr marL="25200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uk-UA" sz="52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642918"/>
            <a:ext cx="7929618" cy="535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descr="https://nmc-vfpo.com/wp-content/uploads/2023/02/bez-ymeny-1.jpg"/>
          <p:cNvPicPr/>
          <p:nvPr/>
        </p:nvPicPr>
        <p:blipFill>
          <a:blip r:embed="rId2" cstate="print"/>
          <a:srcRect/>
          <a:stretch>
            <a:fillRect/>
          </a:stretch>
        </p:blipFill>
        <p:spPr bwMode="auto">
          <a:xfrm>
            <a:off x="1142976" y="1214422"/>
            <a:ext cx="6858048" cy="4357717"/>
          </a:xfrm>
          <a:prstGeom prst="rect">
            <a:avLst/>
          </a:prstGeom>
          <a:noFill/>
          <a:ln w="9525">
            <a:solidFill>
              <a:srgbClr val="00206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571480"/>
            <a:ext cx="8001056" cy="5575845"/>
          </a:xfrm>
          <a:prstGeom prst="rect">
            <a:avLst/>
          </a:prstGeom>
          <a:solidFill>
            <a:schemeClr val="tx2">
              <a:lumMod val="20000"/>
              <a:lumOff val="80000"/>
            </a:schemeClr>
          </a:solidFill>
          <a:ln w="28575">
            <a:solidFill>
              <a:schemeClr val="tx2"/>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КЛЮЧВІ</a:t>
            </a:r>
            <a:r>
              <a:rPr kumimoji="0" lang="uk-UA"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ПИТАННЯ</a:t>
            </a:r>
            <a:r>
              <a:rPr kumimoji="0" lang="uk-UA"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СЕМІНАРУ</a:t>
            </a: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8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180000" marR="0" lvl="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педагогічна майстерність куратора групи в</a:t>
            </a:r>
            <a:r>
              <a:rPr kumimoji="0" lang="uk-UA" sz="2800" b="0" i="0" u="none" strike="noStrike" cap="none" normalizeH="0" baseline="0" dirty="0" smtClean="0">
                <a:ln>
                  <a:noFill/>
                </a:ln>
                <a:solidFill>
                  <a:schemeClr val="tx1"/>
                </a:solidFill>
                <a:effectLst/>
                <a:latin typeface="Cambria"/>
                <a:ea typeface="Times New Roman" pitchFamily="18"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організації виховної роботи,</a:t>
            </a:r>
            <a:endParaRPr kumimoji="0" lang="uk-UA"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180000" marR="0" lvl="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психологічні засади та розв</a:t>
            </a:r>
            <a:r>
              <a:rPr kumimoji="0" lang="uk-UA" sz="2800" b="0"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язання</a:t>
            </a:r>
            <a:r>
              <a:rPr kumimoji="0" lang="uk-UA" sz="2800" b="0" i="0" u="none" strike="noStrike" cap="none" normalizeH="0" baseline="0" dirty="0" smtClean="0">
                <a:ln>
                  <a:noFill/>
                </a:ln>
                <a:solidFill>
                  <a:schemeClr val="tx1"/>
                </a:solidFill>
                <a:effectLst/>
                <a:latin typeface="Cambria"/>
                <a:ea typeface="Times New Roman" pitchFamily="18"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конфліктів під час освітнього процесу, превентивні заходи щодо</a:t>
            </a:r>
            <a:r>
              <a:rPr kumimoji="0" lang="uk-UA" sz="2800" b="0" i="0" u="none" strike="noStrike" cap="none" normalizeH="0" baseline="0" dirty="0" smtClean="0">
                <a:ln>
                  <a:noFill/>
                </a:ln>
                <a:solidFill>
                  <a:schemeClr val="tx1"/>
                </a:solidFill>
                <a:effectLst/>
                <a:latin typeface="Cambria"/>
                <a:ea typeface="Times New Roman" pitchFamily="18"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профілактики негативних явищ у молодіжному середовищі,</a:t>
            </a:r>
            <a:endParaRPr kumimoji="0" lang="uk-UA"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180000" marR="0" lvl="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студентське</a:t>
            </a:r>
            <a:r>
              <a:rPr kumimoji="0" lang="uk-UA" sz="2800" b="0" i="0" u="none" strike="noStrike" cap="none" normalizeH="0" baseline="0" dirty="0" smtClean="0">
                <a:ln>
                  <a:noFill/>
                </a:ln>
                <a:solidFill>
                  <a:schemeClr val="tx1"/>
                </a:solidFill>
                <a:effectLst/>
                <a:latin typeface="Cambria"/>
                <a:ea typeface="Times New Roman" pitchFamily="18"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самоврядування як засіб соціалізації молоді,</a:t>
            </a:r>
            <a:endParaRPr kumimoji="0" lang="uk-UA"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180000" marR="0" lvl="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формування ціннісних</a:t>
            </a:r>
            <a:r>
              <a:rPr kumimoji="0" lang="uk-UA" sz="2800" b="0" i="0" u="none" strike="noStrike" cap="none" normalizeH="0" baseline="0" dirty="0" smtClean="0">
                <a:ln>
                  <a:noFill/>
                </a:ln>
                <a:solidFill>
                  <a:schemeClr val="tx1"/>
                </a:solidFill>
                <a:effectLst/>
                <a:latin typeface="Cambria"/>
                <a:ea typeface="Times New Roman" pitchFamily="18" charset="0"/>
                <a:cs typeface="Times New Roman" pitchFamily="18" charset="0"/>
              </a:rPr>
              <a:t>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орієнтирів і громадянської самосвідомості студентської молоді.</a:t>
            </a:r>
            <a:endParaRPr kumimoji="0" lang="uk-UA" sz="28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180000" marR="0" lvl="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14282" y="428604"/>
            <a:ext cx="6629440" cy="6000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Рисунок 1"/>
          <p:cNvPicPr/>
          <p:nvPr/>
        </p:nvPicPr>
        <p:blipFill>
          <a:blip r:embed="rId2"/>
          <a:srcRect l="5505" t="17722" r="26605" b="16456"/>
          <a:stretch>
            <a:fillRect/>
          </a:stretch>
        </p:blipFill>
        <p:spPr bwMode="auto">
          <a:xfrm>
            <a:off x="714348" y="428604"/>
            <a:ext cx="7858180" cy="5357850"/>
          </a:xfrm>
          <a:prstGeom prst="rect">
            <a:avLst/>
          </a:prstGeom>
          <a:noFill/>
          <a:ln w="9525">
            <a:solidFill>
              <a:schemeClr val="accent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14546" y="1285860"/>
            <a:ext cx="6643734" cy="492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Рисунок 1"/>
          <p:cNvPicPr/>
          <p:nvPr/>
        </p:nvPicPr>
        <p:blipFill>
          <a:blip r:embed="rId2"/>
          <a:srcRect l="2586" t="21088" r="26512" b="15789"/>
          <a:stretch>
            <a:fillRect/>
          </a:stretch>
        </p:blipFill>
        <p:spPr bwMode="auto">
          <a:xfrm>
            <a:off x="714348" y="714356"/>
            <a:ext cx="7786742" cy="5072098"/>
          </a:xfrm>
          <a:prstGeom prst="rect">
            <a:avLst/>
          </a:prstGeom>
          <a:noFill/>
          <a:ln w="38100">
            <a:solidFill>
              <a:srgbClr val="002060"/>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myinform.com.ua/wp-content/uploads/2022/06/1-pravo-na-zahyst.jpg"/>
          <p:cNvPicPr>
            <a:picLocks noChangeAspect="1" noChangeArrowheads="1"/>
          </p:cNvPicPr>
          <p:nvPr/>
        </p:nvPicPr>
        <p:blipFill>
          <a:blip r:embed="rId2"/>
          <a:srcRect/>
          <a:stretch>
            <a:fillRect/>
          </a:stretch>
        </p:blipFill>
        <p:spPr bwMode="auto">
          <a:xfrm>
            <a:off x="714348" y="214290"/>
            <a:ext cx="3889594" cy="3367399"/>
          </a:xfrm>
          <a:prstGeom prst="rect">
            <a:avLst/>
          </a:prstGeom>
          <a:noFill/>
          <a:ln>
            <a:solidFill>
              <a:schemeClr val="tx1"/>
            </a:solidFill>
          </a:ln>
        </p:spPr>
      </p:pic>
      <p:pic>
        <p:nvPicPr>
          <p:cNvPr id="1028" name="Picture 4" descr="https://armyinform.com.ua/wp-content/uploads/2022/06/2-lifeline-ukraine.png"/>
          <p:cNvPicPr>
            <a:picLocks noChangeAspect="1" noChangeArrowheads="1"/>
          </p:cNvPicPr>
          <p:nvPr/>
        </p:nvPicPr>
        <p:blipFill>
          <a:blip r:embed="rId3" cstate="print"/>
          <a:srcRect/>
          <a:stretch>
            <a:fillRect/>
          </a:stretch>
        </p:blipFill>
        <p:spPr bwMode="auto">
          <a:xfrm>
            <a:off x="5357818" y="357166"/>
            <a:ext cx="3213113" cy="3213114"/>
          </a:xfrm>
          <a:prstGeom prst="rect">
            <a:avLst/>
          </a:prstGeom>
          <a:noFill/>
          <a:ln>
            <a:solidFill>
              <a:schemeClr val="tx2"/>
            </a:solidFill>
          </a:ln>
        </p:spPr>
      </p:pic>
      <p:pic>
        <p:nvPicPr>
          <p:cNvPr id="1030" name="Picture 6" descr="https://armyinform.com.ua/wp-content/uploads/2022/06/3-la-strada.jpg"/>
          <p:cNvPicPr>
            <a:picLocks noChangeAspect="1" noChangeArrowheads="1"/>
          </p:cNvPicPr>
          <p:nvPr/>
        </p:nvPicPr>
        <p:blipFill>
          <a:blip r:embed="rId4"/>
          <a:srcRect/>
          <a:stretch>
            <a:fillRect/>
          </a:stretch>
        </p:blipFill>
        <p:spPr bwMode="auto">
          <a:xfrm>
            <a:off x="642910" y="3286124"/>
            <a:ext cx="3305148" cy="3305149"/>
          </a:xfrm>
          <a:prstGeom prst="rect">
            <a:avLst/>
          </a:prstGeom>
          <a:noFill/>
          <a:ln>
            <a:solidFill>
              <a:schemeClr val="tx1"/>
            </a:solidFill>
          </a:ln>
        </p:spPr>
      </p:pic>
      <p:pic>
        <p:nvPicPr>
          <p:cNvPr id="1032" name="Picture 8" descr="https://armyinform.com.ua/wp-content/uploads/2022/06/4-nacz.psyh.-asocziacziya.png"/>
          <p:cNvPicPr>
            <a:picLocks noChangeAspect="1" noChangeArrowheads="1"/>
          </p:cNvPicPr>
          <p:nvPr/>
        </p:nvPicPr>
        <p:blipFill>
          <a:blip r:embed="rId5"/>
          <a:srcRect/>
          <a:stretch>
            <a:fillRect/>
          </a:stretch>
        </p:blipFill>
        <p:spPr bwMode="auto">
          <a:xfrm>
            <a:off x="4286248" y="3357562"/>
            <a:ext cx="4360735" cy="2476494"/>
          </a:xfrm>
          <a:prstGeom prst="rect">
            <a:avLst/>
          </a:prstGeom>
          <a:noFill/>
          <a:ln>
            <a:solidFill>
              <a:schemeClr val="tx1"/>
            </a:solidFill>
          </a:ln>
        </p:spPr>
      </p:pic>
      <p:sp>
        <p:nvSpPr>
          <p:cNvPr id="6" name="Прямоугольник 5"/>
          <p:cNvSpPr/>
          <p:nvPr/>
        </p:nvSpPr>
        <p:spPr>
          <a:xfrm>
            <a:off x="3500430" y="6072206"/>
            <a:ext cx="5214974" cy="400110"/>
          </a:xfrm>
          <a:prstGeom prst="rect">
            <a:avLst/>
          </a:prstGeom>
          <a:solidFill>
            <a:srgbClr val="FF0000"/>
          </a:solidFill>
        </p:spPr>
        <p:txBody>
          <a:bodyPr wrap="square">
            <a:spAutoFit/>
          </a:bodyPr>
          <a:lstStyle/>
          <a:p>
            <a:r>
              <a:rPr lang="ru-RU" sz="2000" b="1" dirty="0" smtClean="0"/>
              <a:t>ТЕЛЕФОН ГАРЯЧОЇ ЛІНІЇ — 0 800 100 102.</a:t>
            </a:r>
            <a:endParaRPr lang="uk-UA" sz="20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195</Words>
  <Application>Microsoft Office PowerPoint</Application>
  <PresentationFormat>Экран (4:3)</PresentationFormat>
  <Paragraphs>28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45</cp:revision>
  <dcterms:created xsi:type="dcterms:W3CDTF">2023-03-30T08:15:56Z</dcterms:created>
  <dcterms:modified xsi:type="dcterms:W3CDTF">2023-03-31T01:49:52Z</dcterms:modified>
</cp:coreProperties>
</file>