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7" r:id="rId2"/>
    <p:sldId id="263" r:id="rId3"/>
    <p:sldId id="265" r:id="rId4"/>
    <p:sldId id="299" r:id="rId5"/>
    <p:sldId id="300" r:id="rId6"/>
    <p:sldId id="264" r:id="rId7"/>
    <p:sldId id="266" r:id="rId8"/>
    <p:sldId id="268" r:id="rId9"/>
    <p:sldId id="267" r:id="rId10"/>
    <p:sldId id="275" r:id="rId11"/>
    <p:sldId id="278" r:id="rId12"/>
    <p:sldId id="302" r:id="rId13"/>
    <p:sldId id="279" r:id="rId14"/>
    <p:sldId id="283" r:id="rId15"/>
    <p:sldId id="284" r:id="rId16"/>
    <p:sldId id="257" r:id="rId17"/>
    <p:sldId id="312" r:id="rId18"/>
    <p:sldId id="286" r:id="rId19"/>
    <p:sldId id="304" r:id="rId20"/>
    <p:sldId id="306" r:id="rId21"/>
    <p:sldId id="308" r:id="rId22"/>
    <p:sldId id="310" r:id="rId23"/>
    <p:sldId id="31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37A"/>
    <a:srgbClr val="CBCCD0"/>
    <a:srgbClr val="C0C1C3"/>
    <a:srgbClr val="BEBFC1"/>
    <a:srgbClr val="BDBDBF"/>
    <a:srgbClr val="D2D2D2"/>
    <a:srgbClr val="C2C2C2"/>
    <a:srgbClr val="010101"/>
    <a:srgbClr val="D8822B"/>
    <a:srgbClr val="D8D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0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69B1E-16F5-4D83-B3B4-EF3A263C911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24E46-69D7-4731-AEEC-51F04FB3B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0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586B6A-595C-456A-84D1-378D01B89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3621593-9B4F-4107-BEDA-EA7BBF295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0CB727-ADC9-4E7F-8426-48CC73D9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5224676-EA73-4DDB-A747-542AB9BF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632AD1-7315-4411-AED9-CEC16B62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DE9049-9B6F-4EC3-B50E-1F9BA5DC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CC7BABD-8791-4919-B656-32EC44EA0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838C53-6D4A-45AC-B676-A4D560D2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93AAC9-8278-4682-A032-146EBAAD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DADBA5C-F859-43DF-B581-C5D7DFC2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9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7C853A5-86DB-4E5E-86F4-9F99BBCA8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AB46001-24E5-4EEC-9D93-49D8F68DD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C748FF-3BDA-464C-9764-9F5F0E62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A0BD18D-D488-48B6-980E-D7C90FF1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5316B3-AF1F-4E9A-82B7-819A8CE4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0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969978-3E9A-418C-9356-78E96BDE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EDE455-0C28-4FA4-A64B-146159024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42A063B-FD04-4F9E-AAC4-29BDD699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15B7F6-3274-4CB7-942B-505EBE64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BCDF90-4388-4BFE-8E01-D2D88E25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7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35093A-931F-4D23-AA79-A8C1FBDC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4957052-D818-4DDE-AE6B-64CCABB15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55707B-FFDB-42C6-90C8-6B14B901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1E9EE5-707C-46C9-AD49-072FDBD8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11125C-314A-4677-9A96-C1E5B770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6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923D0A-1FFA-4263-B1A2-9449808B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0A3608-F3B0-4041-BB26-A2E8E14A6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A24AA22-7899-4272-8784-5BEEA0FFC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01CAC6-BD36-4122-9B42-BD30C88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E26AA66-73E3-49F7-9272-7BC46F4E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BA9E8D-D7E7-4696-A302-6C045A73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9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F5214A-A214-4D3A-AFDE-CCB51B10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F6E3403-1D34-4BF0-A1C7-C8DDBFCBA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1EA9235-BC4B-4221-BB01-592298F4A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AE53012-0C66-483E-8671-19CB84118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10C48F7-53BF-41CF-BAB2-4E95DEF66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977FE27-AB2D-471B-AFFD-4BD1D634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10DBADA-FD3D-4937-802B-E278511F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1D8C2C0-0C27-4C18-A57E-27D67EED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0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2985E9-7C98-4899-89F2-EDA80047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260DC21-74A7-444F-BCEF-508779A5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4108441-F84C-4F10-B8AB-CA2DFA974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1C3ACE6-63EC-45D8-A838-D6923832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0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B2B7B2C-170D-4038-A354-60830A53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A5984B0-C183-4A6E-98DA-9AB7A909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6EF578B-E34F-4967-BB84-2D53D610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3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CC5D83-A124-4958-BAFB-963992DB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5B80DB-489E-4BD5-886F-0EF14472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24407C-1C9D-429A-87CE-5FC2D17A8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4B9FC44-7BBE-44EE-84FC-5AE511C1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FF363E5-DDAB-43B1-97CE-3DB2D93B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BFC931-A550-44C4-8014-7F8DC717B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1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A21F1-2D79-4AE6-9860-7FD93C45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970AE1F-DB85-4722-B0E6-DA514362E6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6D0E4A5-04C2-43B4-BA91-4FEC8621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A7A9D99-F11F-42B6-8996-8B5B8461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7CA965-6BE6-4E88-9ED4-52DFD021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4CCEF00-C69C-4D2D-B6F9-6BC86312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515302-8A9C-4464-8F73-592310A5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739C2FD-EDF7-470E-ABDA-CBA662F20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376992-9A14-42E0-AE55-EB9EA3208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F0AF2-BB8D-42A1-BAFA-235A9867F347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28BF6B-89DD-4B7E-BA1C-EAA85B8D9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E7365D6-8B20-4533-9DFB-D0B99FCB3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8081-A939-462B-9CAC-65FEB280C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131000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0560" y="152400"/>
            <a:ext cx="10439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Comic Sans MS" panose="030F0702030302020204" pitchFamily="66" charset="0"/>
                <a:ea typeface="Calibri" panose="020F0502020204030204" pitchFamily="34" charset="0"/>
              </a:rPr>
              <a:t>Презентація на тему</a:t>
            </a:r>
            <a:r>
              <a:rPr lang="uk-UA" dirty="0" smtClean="0">
                <a:latin typeface="Comic Sans MS" panose="030F0702030302020204" pitchFamily="66" charset="0"/>
                <a:ea typeface="Calibri" panose="020F0502020204030204" pitchFamily="34" charset="0"/>
              </a:rPr>
              <a:t>:  </a:t>
            </a:r>
            <a:endParaRPr lang="uk-UA" dirty="0"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Виховання усвідомленого вибору здорового способу життя та протидії шкідливим звичкам у здобувачів фахової </a:t>
            </a:r>
            <a:r>
              <a:rPr lang="uk-UA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передвищої</a:t>
            </a:r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освіти</a:t>
            </a:r>
          </a:p>
          <a:p>
            <a:pPr algn="ctr"/>
            <a:endParaRPr lang="uk-U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uk-UA" sz="2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uk-U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uk-UA" sz="2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uk-U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uk-UA" sz="2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uk-UA" sz="2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uk-U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куратор В-32 гр.</a:t>
            </a:r>
          </a:p>
          <a:p>
            <a:pPr algn="just"/>
            <a:r>
              <a:rPr lang="uk-UA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</a:t>
            </a:r>
            <a:r>
              <a:rPr lang="uk-UA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Хімчинська</a:t>
            </a:r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Ж.О.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endParaRPr lang="uk-U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10AB39D7-C85E-4BCB-89DC-1CEA4E7DC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86" b="13580"/>
          <a:stretch/>
        </p:blipFill>
        <p:spPr>
          <a:xfrm>
            <a:off x="414377" y="2294980"/>
            <a:ext cx="72777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66C885-2E4F-4FE0-8C9A-864EF6D8B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1"/>
          <a:stretch/>
        </p:blipFill>
        <p:spPr>
          <a:xfrm>
            <a:off x="0" y="2364705"/>
            <a:ext cx="7324078" cy="44932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4F44C7-542F-4D50-863F-485B8C6D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88" y="1701923"/>
            <a:ext cx="9424386" cy="1325563"/>
          </a:xfrm>
        </p:spPr>
        <p:txBody>
          <a:bodyPr>
            <a:noAutofit/>
          </a:bodyPr>
          <a:lstStyle/>
          <a:p>
            <a:pPr algn="ctr"/>
            <a:r>
              <a:rPr lang="uk-UA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Вживання алкогольних напоїв</a:t>
            </a:r>
            <a:endParaRPr lang="ru-R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0C9BD59-00C5-4AA7-926C-BE5F33B7C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6"/>
          <a:stretch/>
        </p:blipFill>
        <p:spPr>
          <a:xfrm>
            <a:off x="6096001" y="2598136"/>
            <a:ext cx="6096000" cy="4259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71A209-41B3-4BDE-AEDB-FE7A13F00508}"/>
              </a:ext>
            </a:extLst>
          </p:cNvPr>
          <p:cNvSpPr txBox="1"/>
          <p:nvPr/>
        </p:nvSpPr>
        <p:spPr>
          <a:xfrm>
            <a:off x="417689" y="1581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uk-UA" sz="36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Чому підлітки п'ють?</a:t>
            </a:r>
            <a:endParaRPr lang="ru-RU" sz="36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091799-E38B-4EED-A33F-2742775CC88B}"/>
              </a:ext>
            </a:extLst>
          </p:cNvPr>
          <p:cNvSpPr txBox="1"/>
          <p:nvPr/>
        </p:nvSpPr>
        <p:spPr>
          <a:xfrm>
            <a:off x="417689" y="962255"/>
            <a:ext cx="101938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підбадьоритись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, коли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перебуваєш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у поганому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настрої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 - 17%;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забути про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свої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проблеми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- 17%;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це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допомагає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, коли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почуваєшся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депресивно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або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нервуєш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- 17%;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тому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подобається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відчуття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- 14%;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отримати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кайф - 12%;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не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почуватися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осторонь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- 8%,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"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вписатися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" до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групи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, яка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тобі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подобається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- 8%;</a:t>
            </a:r>
          </a:p>
          <a:p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- 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щоб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подобатися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іншим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- 4%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FCABC83-D8F7-4E81-863D-FECF1EDA7C0E}"/>
              </a:ext>
            </a:extLst>
          </p:cNvPr>
          <p:cNvSpPr txBox="1"/>
          <p:nvPr/>
        </p:nvSpPr>
        <p:spPr>
          <a:xfrm>
            <a:off x="129823" y="520324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Найвпливовішими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прикладами для </a:t>
            </a:r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наслідування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є </a:t>
            </a:r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їхні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батьки</a:t>
            </a:r>
          </a:p>
        </p:txBody>
      </p:sp>
    </p:spTree>
    <p:extLst>
      <p:ext uri="{BB962C8B-B14F-4D97-AF65-F5344CB8AC3E}">
        <p14:creationId xmlns:p14="http://schemas.microsoft.com/office/powerpoint/2010/main" val="27795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C936F2-F9A5-448E-8E85-A05A5F8BE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30"/>
          <a:stretch/>
        </p:blipFill>
        <p:spPr>
          <a:xfrm>
            <a:off x="6660443" y="130732"/>
            <a:ext cx="5215468" cy="661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E1D630-D095-4273-8ADB-0BE5B6666BA0}"/>
              </a:ext>
            </a:extLst>
          </p:cNvPr>
          <p:cNvSpPr txBox="1"/>
          <p:nvPr/>
        </p:nvSpPr>
        <p:spPr>
          <a:xfrm>
            <a:off x="0" y="98874"/>
            <a:ext cx="8444089" cy="523220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Алкоголь та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ризики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молоді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B67342-3E28-4B68-A4ED-E6E2268AF5F2}"/>
              </a:ext>
            </a:extLst>
          </p:cNvPr>
          <p:cNvSpPr txBox="1"/>
          <p:nvPr/>
        </p:nvSpPr>
        <p:spPr>
          <a:xfrm>
            <a:off x="474133" y="883704"/>
            <a:ext cx="74958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uk-UA" sz="2400" dirty="0" smtClean="0">
                <a:latin typeface="Comic Sans MS" panose="030F0702030302020204" pitchFamily="66" charset="0"/>
              </a:rPr>
              <a:t>Алкоголь </a:t>
            </a:r>
            <a:r>
              <a:rPr lang="uk-UA" sz="2400" dirty="0">
                <a:latin typeface="Comic Sans MS" panose="030F0702030302020204" pitchFamily="66" charset="0"/>
              </a:rPr>
              <a:t>- наркотик, який спричиняє залежність.</a:t>
            </a:r>
            <a:endParaRPr lang="ru-RU" sz="2400" dirty="0">
              <a:latin typeface="Comic Sans MS" panose="030F0702030302020204" pitchFamily="66" charset="0"/>
            </a:endParaRPr>
          </a:p>
          <a:p>
            <a:pPr lvl="0" fontAlgn="base"/>
            <a:r>
              <a:rPr lang="uk-UA" sz="2400" dirty="0">
                <a:latin typeface="Comic Sans MS" panose="030F0702030302020204" pitchFamily="66" charset="0"/>
              </a:rPr>
              <a:t>Доза 7-8 г чистого спирту на 1 кг маси тіла є смертельною для людини.</a:t>
            </a:r>
            <a:endParaRPr lang="ru-RU" sz="2400" dirty="0">
              <a:latin typeface="Comic Sans MS" panose="030F0702030302020204" pitchFamily="66" charset="0"/>
            </a:endParaRPr>
          </a:p>
          <a:p>
            <a:pPr lvl="0" fontAlgn="base"/>
            <a:r>
              <a:rPr lang="uk-UA" sz="2400" dirty="0">
                <a:latin typeface="Comic Sans MS" panose="030F0702030302020204" pitchFamily="66" charset="0"/>
              </a:rPr>
              <a:t>Доросла людина масою 75 кг може померти від одноразового вживання 1 літра сорокаградусної горілки.</a:t>
            </a:r>
            <a:endParaRPr lang="ru-RU" sz="2400" dirty="0">
              <a:latin typeface="Comic Sans MS" panose="030F0702030302020204" pitchFamily="66" charset="0"/>
            </a:endParaRPr>
          </a:p>
          <a:p>
            <a:pPr lvl="0" fontAlgn="base"/>
            <a:r>
              <a:rPr lang="uk-UA" sz="2400" dirty="0">
                <a:latin typeface="Comic Sans MS" panose="030F0702030302020204" pitchFamily="66" charset="0"/>
              </a:rPr>
              <a:t>Безпечних доз алкоголю не буває.</a:t>
            </a:r>
            <a:endParaRPr lang="ru-RU" sz="2400" dirty="0"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A85433F-724A-4589-B858-80696CE80582}"/>
              </a:ext>
            </a:extLst>
          </p:cNvPr>
          <p:cNvSpPr txBox="1"/>
          <p:nvPr/>
        </p:nvSpPr>
        <p:spPr>
          <a:xfrm>
            <a:off x="925688" y="149000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 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2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A3D95AA3-AF54-4C1E-850F-C8630B443EDF}"/>
              </a:ext>
            </a:extLst>
          </p:cNvPr>
          <p:cNvGrpSpPr/>
          <p:nvPr/>
        </p:nvGrpSpPr>
        <p:grpSpPr>
          <a:xfrm>
            <a:off x="4684978" y="360484"/>
            <a:ext cx="7507022" cy="6468417"/>
            <a:chOff x="4684978" y="360484"/>
            <a:chExt cx="7507022" cy="6468417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F0CE7ADD-8E93-4BF0-A7AE-0FBD54B1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1568" y="360484"/>
              <a:ext cx="6090432" cy="64684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272A566-20C5-4465-A3A0-CB85D0664C79}"/>
                </a:ext>
              </a:extLst>
            </p:cNvPr>
            <p:cNvSpPr txBox="1"/>
            <p:nvPr/>
          </p:nvSpPr>
          <p:spPr>
            <a:xfrm>
              <a:off x="4684978" y="2224635"/>
              <a:ext cx="23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лобова частка кори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FFBB1CD8-FADE-4CD8-952C-10E12F2F6296}"/>
                </a:ext>
              </a:extLst>
            </p:cNvPr>
            <p:cNvCxnSpPr/>
            <p:nvPr/>
          </p:nvCxnSpPr>
          <p:spPr>
            <a:xfrm flipH="1" flipV="1">
              <a:off x="6886222" y="2438400"/>
              <a:ext cx="857956" cy="3273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4745F18-FA30-413F-BCDD-2F48AEB5ED07}"/>
                </a:ext>
              </a:extLst>
            </p:cNvPr>
            <p:cNvSpPr txBox="1"/>
            <p:nvPr/>
          </p:nvSpPr>
          <p:spPr>
            <a:xfrm>
              <a:off x="8549505" y="4522881"/>
              <a:ext cx="1194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>
                  <a:latin typeface="Comic Sans MS" panose="030F0702030302020204" pitchFamily="66" charset="0"/>
                </a:rPr>
                <a:t>гіпокамп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C61E6E04-47AE-4FD7-8931-319411AF8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9467" y="3183467"/>
              <a:ext cx="90311" cy="13394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E1D630-D095-4273-8ADB-0BE5B6666BA0}"/>
              </a:ext>
            </a:extLst>
          </p:cNvPr>
          <p:cNvSpPr txBox="1"/>
          <p:nvPr/>
        </p:nvSpPr>
        <p:spPr>
          <a:xfrm>
            <a:off x="0" y="98874"/>
            <a:ext cx="8444089" cy="523220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Алкоголь та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ризики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молоді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B67342-3E28-4B68-A4ED-E6E2268AF5F2}"/>
              </a:ext>
            </a:extLst>
          </p:cNvPr>
          <p:cNvSpPr txBox="1"/>
          <p:nvPr/>
        </p:nvSpPr>
        <p:spPr>
          <a:xfrm>
            <a:off x="474133" y="883704"/>
            <a:ext cx="7495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1. Алкоголь </a:t>
            </a:r>
            <a:r>
              <a:rPr lang="ru-RU" sz="2400" dirty="0" err="1">
                <a:latin typeface="Comic Sans MS" panose="030F0702030302020204" pitchFamily="66" charset="0"/>
              </a:rPr>
              <a:t>може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порушити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мозку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5760" y="3611880"/>
            <a:ext cx="5852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n>
                  <a:solidFill>
                    <a:srgbClr val="0070C0"/>
                  </a:solidFill>
                </a:ln>
                <a:solidFill>
                  <a:srgbClr val="7437ED"/>
                </a:solidFill>
              </a:rPr>
              <a:t>Отруєння мозку призводить до того, що людина втрачає здатність мислити -  у неї погіршується пам’ять, слабшають розумові здібності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881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8E66495-8DCA-465E-9F51-7AB2F8F0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244" y="1700422"/>
            <a:ext cx="6750756" cy="5157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E1D630-D095-4273-8ADB-0BE5B6666BA0}"/>
              </a:ext>
            </a:extLst>
          </p:cNvPr>
          <p:cNvSpPr txBox="1"/>
          <p:nvPr/>
        </p:nvSpPr>
        <p:spPr>
          <a:xfrm>
            <a:off x="0" y="98874"/>
            <a:ext cx="8444089" cy="523220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Алкоголь та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ризики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молоді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B67342-3E28-4B68-A4ED-E6E2268AF5F2}"/>
              </a:ext>
            </a:extLst>
          </p:cNvPr>
          <p:cNvSpPr txBox="1"/>
          <p:nvPr/>
        </p:nvSpPr>
        <p:spPr>
          <a:xfrm>
            <a:off x="474133" y="883704"/>
            <a:ext cx="7495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2</a:t>
            </a:r>
            <a:r>
              <a:rPr lang="ru-RU" sz="2400" dirty="0" smtClean="0">
                <a:latin typeface="Comic Sans MS" panose="030F0702030302020204" pitchFamily="66" charset="0"/>
              </a:rPr>
              <a:t>. </a:t>
            </a:r>
            <a:r>
              <a:rPr lang="ru-RU" sz="2400" dirty="0">
                <a:latin typeface="Comic Sans MS" panose="030F0702030302020204" pitchFamily="66" charset="0"/>
              </a:rPr>
              <a:t>Алкоголь </a:t>
            </a:r>
            <a:r>
              <a:rPr lang="ru-RU" sz="2400" dirty="0" smtClean="0">
                <a:latin typeface="Comic Sans MS" panose="030F0702030302020204" pitchFamily="66" charset="0"/>
              </a:rPr>
              <a:t>і </a:t>
            </a:r>
            <a:r>
              <a:rPr lang="ru-RU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небезпечний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секс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ABE39FC-BD6A-44B9-9878-7EB310DCBB41}"/>
              </a:ext>
            </a:extLst>
          </p:cNvPr>
          <p:cNvSpPr txBox="1"/>
          <p:nvPr/>
        </p:nvSpPr>
        <p:spPr>
          <a:xfrm>
            <a:off x="305270" y="4279211"/>
            <a:ext cx="493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Comic Sans MS" panose="030F0702030302020204" pitchFamily="66" charset="0"/>
              </a:rPr>
              <a:t>Якщо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хтось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настільки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знаходиться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під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впливом</a:t>
            </a:r>
            <a:r>
              <a:rPr lang="ru-RU" sz="2400" dirty="0">
                <a:latin typeface="Comic Sans MS" panose="030F0702030302020204" pitchFamily="66" charset="0"/>
              </a:rPr>
              <a:t> алкоголю </a:t>
            </a:r>
            <a:r>
              <a:rPr lang="ru-RU" sz="2400" dirty="0" err="1">
                <a:latin typeface="Comic Sans MS" panose="030F0702030302020204" pitchFamily="66" charset="0"/>
              </a:rPr>
              <a:t>чи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інших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наркотиків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400" dirty="0" err="1">
                <a:latin typeface="Comic Sans MS" panose="030F0702030302020204" pitchFamily="66" charset="0"/>
              </a:rPr>
              <a:t>що</a:t>
            </a:r>
            <a:r>
              <a:rPr lang="ru-RU" sz="2400" dirty="0"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latin typeface="Comic Sans MS" panose="030F0702030302020204" pitchFamily="66" charset="0"/>
              </a:rPr>
              <a:t>може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вільно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дати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згоду</a:t>
            </a:r>
            <a:r>
              <a:rPr lang="ru-RU" sz="2400" dirty="0">
                <a:latin typeface="Comic Sans MS" panose="030F0702030302020204" pitchFamily="66" charset="0"/>
              </a:rPr>
              <a:t> – </a:t>
            </a:r>
          </a:p>
          <a:p>
            <a:pPr algn="ctr"/>
            <a:r>
              <a:rPr lang="ru-RU" sz="2400" dirty="0" err="1">
                <a:latin typeface="Comic Sans MS" panose="030F0702030302020204" pitchFamily="66" charset="0"/>
              </a:rPr>
              <a:t>це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вважається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сексуальним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злочином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5FFF7F-61C9-4202-8A43-3888EA9C19CE}"/>
              </a:ext>
            </a:extLst>
          </p:cNvPr>
          <p:cNvSpPr txBox="1"/>
          <p:nvPr/>
        </p:nvSpPr>
        <p:spPr>
          <a:xfrm>
            <a:off x="474133" y="1552495"/>
            <a:ext cx="9866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- </a:t>
            </a:r>
            <a:r>
              <a:rPr lang="ru-RU" sz="2400" dirty="0" err="1">
                <a:latin typeface="Comic Sans MS" panose="030F0702030302020204" pitchFamily="66" charset="0"/>
              </a:rPr>
              <a:t>інфекції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що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передаються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статевим</a:t>
            </a:r>
            <a:r>
              <a:rPr lang="ru-RU" sz="2400" dirty="0">
                <a:latin typeface="Comic Sans MS" panose="030F0702030302020204" pitchFamily="66" charset="0"/>
              </a:rPr>
              <a:t> шляхом (ІПСШ);</a:t>
            </a:r>
          </a:p>
          <a:p>
            <a:r>
              <a:rPr lang="ru-RU" sz="2400" dirty="0">
                <a:latin typeface="Comic Sans MS" panose="030F0702030302020204" pitchFamily="66" charset="0"/>
              </a:rPr>
              <a:t>- </a:t>
            </a:r>
            <a:r>
              <a:rPr lang="ru-RU" sz="2400" dirty="0" err="1">
                <a:latin typeface="Comic Sans MS" panose="030F0702030302020204" pitchFamily="66" charset="0"/>
              </a:rPr>
              <a:t>можлива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вагітність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403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8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50AFD8F-A1BF-4ED7-A7BB-90060A3EF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4" t="7012" r="9657" b="23404"/>
          <a:stretch/>
        </p:blipFill>
        <p:spPr>
          <a:xfrm>
            <a:off x="7123289" y="670325"/>
            <a:ext cx="4594578" cy="5921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E1D630-D095-4273-8ADB-0BE5B6666BA0}"/>
              </a:ext>
            </a:extLst>
          </p:cNvPr>
          <p:cNvSpPr txBox="1"/>
          <p:nvPr/>
        </p:nvSpPr>
        <p:spPr>
          <a:xfrm>
            <a:off x="0" y="98874"/>
            <a:ext cx="8444089" cy="523220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Алкоголь та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ризики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молоді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B67342-3E28-4B68-A4ED-E6E2268AF5F2}"/>
              </a:ext>
            </a:extLst>
          </p:cNvPr>
          <p:cNvSpPr txBox="1"/>
          <p:nvPr/>
        </p:nvSpPr>
        <p:spPr>
          <a:xfrm>
            <a:off x="474133" y="883704"/>
            <a:ext cx="7495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Керування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нетверезому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стан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і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41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4C3A0EC-0F23-4F81-86B9-BCCB80FF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2"/>
            <a:ext cx="1027481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05BA52A-51EC-4DCD-8DC3-58CF86BE2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9" r="9009"/>
          <a:stretch/>
        </p:blipFill>
        <p:spPr>
          <a:xfrm>
            <a:off x="3053918" y="7572"/>
            <a:ext cx="913808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709DB3-2391-47E6-AEE3-B889BBCE938E}"/>
              </a:ext>
            </a:extLst>
          </p:cNvPr>
          <p:cNvSpPr txBox="1"/>
          <p:nvPr/>
        </p:nvSpPr>
        <p:spPr>
          <a:xfrm>
            <a:off x="310717" y="3986074"/>
            <a:ext cx="6267635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Наркотична залежність </a:t>
            </a:r>
            <a:endParaRPr lang="ru-RU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5443538" y="712788"/>
            <a:ext cx="474662" cy="355600"/>
          </a:xfrm>
          <a:custGeom>
            <a:avLst/>
            <a:gdLst>
              <a:gd name="connsiteX0" fmla="*/ 0 w 475013"/>
              <a:gd name="connsiteY0" fmla="*/ 0 h 356260"/>
              <a:gd name="connsiteX1" fmla="*/ 0 w 475013"/>
              <a:gd name="connsiteY1" fmla="*/ 0 h 356260"/>
              <a:gd name="connsiteX2" fmla="*/ 106878 w 475013"/>
              <a:gd name="connsiteY2" fmla="*/ 23750 h 356260"/>
              <a:gd name="connsiteX3" fmla="*/ 368135 w 475013"/>
              <a:gd name="connsiteY3" fmla="*/ 332509 h 356260"/>
              <a:gd name="connsiteX4" fmla="*/ 475013 w 475013"/>
              <a:gd name="connsiteY4" fmla="*/ 356260 h 3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13" h="356260">
                <a:moveTo>
                  <a:pt x="0" y="0"/>
                </a:moveTo>
                <a:lnTo>
                  <a:pt x="0" y="0"/>
                </a:lnTo>
                <a:lnTo>
                  <a:pt x="106878" y="23750"/>
                </a:lnTo>
                <a:lnTo>
                  <a:pt x="368135" y="332509"/>
                </a:lnTo>
                <a:lnTo>
                  <a:pt x="475013" y="35626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016500" y="1844675"/>
            <a:ext cx="71438" cy="46038"/>
          </a:xfrm>
          <a:prstGeom prst="downArrowCallout">
            <a:avLst>
              <a:gd name="adj1" fmla="val 25000"/>
              <a:gd name="adj2" fmla="val 25000"/>
              <a:gd name="adj3" fmla="val 100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04021" y="284234"/>
            <a:ext cx="8752892" cy="2148331"/>
          </a:xfrm>
          <a:prstGeom prst="downArrowCallout">
            <a:avLst>
              <a:gd name="adj1" fmla="val 11435"/>
              <a:gd name="adj2" fmla="val 25000"/>
              <a:gd name="adj3" fmla="val 25000"/>
              <a:gd name="adj4" fmla="val 5581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i="1" dirty="0">
                <a:ln>
                  <a:solidFill>
                    <a:srgbClr val="89F143"/>
                  </a:solidFill>
                </a:ln>
                <a:solidFill>
                  <a:srgbClr val="7030A0"/>
                </a:solidFill>
              </a:rPr>
              <a:t>Наркоманія – хворобливий потяг до вживання наркотиків.</a:t>
            </a:r>
            <a:endParaRPr lang="ru-RU" sz="4400" i="1" dirty="0">
              <a:ln>
                <a:solidFill>
                  <a:srgbClr val="89F143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096000" y="2924175"/>
            <a:ext cx="46038" cy="46038"/>
          </a:xfrm>
          <a:prstGeom prst="downArrowCallout">
            <a:avLst>
              <a:gd name="adj1" fmla="val 25000"/>
              <a:gd name="adj2" fmla="val 25000"/>
              <a:gd name="adj3" fmla="val 100000"/>
              <a:gd name="adj4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685819" y="2359434"/>
            <a:ext cx="8911800" cy="2004548"/>
          </a:xfrm>
          <a:prstGeom prst="downArrowCallout">
            <a:avLst>
              <a:gd name="adj1" fmla="val 16286"/>
              <a:gd name="adj2" fmla="val 25000"/>
              <a:gd name="adj3" fmla="val 25000"/>
              <a:gd name="adj4" fmla="val 64977"/>
            </a:avLst>
          </a:prstGeom>
          <a:solidFill>
            <a:srgbClr val="2BF94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i="1" dirty="0">
                <a:ln>
                  <a:solidFill>
                    <a:srgbClr val="FF66FF"/>
                  </a:solidFill>
                </a:ln>
                <a:solidFill>
                  <a:srgbClr val="7030A0"/>
                </a:solidFill>
              </a:rPr>
              <a:t>Наркотики – це хімічні речовини, більшість яких є токсинами ( тобто отрутою), які спричиняють  у людини стан сп</a:t>
            </a:r>
            <a:r>
              <a:rPr lang="en-US" sz="2800" i="1" dirty="0">
                <a:ln>
                  <a:solidFill>
                    <a:srgbClr val="FF66FF"/>
                  </a:solidFill>
                </a:ln>
                <a:solidFill>
                  <a:srgbClr val="7030A0"/>
                </a:solidFill>
              </a:rPr>
              <a:t>’</a:t>
            </a:r>
            <a:r>
              <a:rPr lang="uk-UA" sz="2800" i="1" dirty="0">
                <a:ln>
                  <a:solidFill>
                    <a:srgbClr val="FF66FF"/>
                  </a:solidFill>
                </a:ln>
                <a:solidFill>
                  <a:srgbClr val="7030A0"/>
                </a:solidFill>
              </a:rPr>
              <a:t>яніння.</a:t>
            </a:r>
            <a:endParaRPr lang="ru-RU" sz="2800" i="1" dirty="0">
              <a:ln>
                <a:solidFill>
                  <a:srgbClr val="FF66FF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1685820" y="3927786"/>
            <a:ext cx="4198377" cy="2575486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ln>
                  <a:solidFill>
                    <a:srgbClr val="3EF6F6"/>
                  </a:solidFill>
                </a:ln>
                <a:solidFill>
                  <a:srgbClr val="FF0000"/>
                </a:solidFill>
              </a:rPr>
              <a:t>Рак волі – так називають наркоманію.</a:t>
            </a:r>
            <a:endParaRPr lang="ru-RU" sz="3600" b="1" i="1" dirty="0">
              <a:ln>
                <a:solidFill>
                  <a:srgbClr val="3EF6F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6600056" y="3617421"/>
            <a:ext cx="3672408" cy="2808312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ln>
                  <a:solidFill>
                    <a:srgbClr val="3EF6F6"/>
                  </a:solidFill>
                </a:ln>
                <a:solidFill>
                  <a:srgbClr val="FF0000"/>
                </a:solidFill>
              </a:rPr>
              <a:t>Наркоманія важко виліковується</a:t>
            </a:r>
            <a:endParaRPr lang="ru-RU" sz="3600" b="1" i="1" dirty="0">
              <a:ln>
                <a:solidFill>
                  <a:srgbClr val="3EF6F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13B16D-18A1-4490-9667-2774B71B2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85" r="12453"/>
          <a:stretch/>
        </p:blipFill>
        <p:spPr>
          <a:xfrm>
            <a:off x="3183832" y="3311371"/>
            <a:ext cx="9008168" cy="3546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5D414B-AF5D-42C1-9C86-493096BD6BD9}"/>
              </a:ext>
            </a:extLst>
          </p:cNvPr>
          <p:cNvSpPr txBox="1"/>
          <p:nvPr/>
        </p:nvSpPr>
        <p:spPr>
          <a:xfrm>
            <a:off x="266330" y="150920"/>
            <a:ext cx="1017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Основні факти вживання молоддю наркотичних речовин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6886E26-FCB4-4057-BFF7-B87C031EF5B7}"/>
              </a:ext>
            </a:extLst>
          </p:cNvPr>
          <p:cNvSpPr/>
          <p:nvPr/>
        </p:nvSpPr>
        <p:spPr>
          <a:xfrm>
            <a:off x="452762" y="762130"/>
            <a:ext cx="10466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18%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підлітків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хоча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б раз у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житті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вживали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наркотичну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речовину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6F88E0A-4378-452F-A47F-3B28FF8BFBDB}"/>
              </a:ext>
            </a:extLst>
          </p:cNvPr>
          <p:cNvSpPr/>
          <p:nvPr/>
        </p:nvSpPr>
        <p:spPr>
          <a:xfrm>
            <a:off x="452762" y="1372379"/>
            <a:ext cx="111917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9%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опитаних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вживали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марихуану. </a:t>
            </a:r>
          </a:p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Дві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й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шкідливих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разом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вживали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4%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підлітків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Нові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",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імітують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ефект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наркотиків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пробували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4%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підлітків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Також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останній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рік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4%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опитаних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палили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трав'яні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суміші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ефектом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схожим на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наркотичний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2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>
            <a:off x="2888918" y="167102"/>
            <a:ext cx="6219877" cy="1399383"/>
          </a:xfrm>
          <a:prstGeom prst="doubleWave">
            <a:avLst>
              <a:gd name="adj1" fmla="val 12500"/>
              <a:gd name="adj2" fmla="val 2111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dirty="0">
                <a:ln>
                  <a:solidFill>
                    <a:srgbClr val="C00000"/>
                  </a:solidFill>
                </a:ln>
                <a:solidFill>
                  <a:srgbClr val="7437ED"/>
                </a:solidFill>
              </a:rPr>
              <a:t>Багато наркоманів хворіють на вірусні інфекції та СНІД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7437ED"/>
              </a:solidFill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1919536" y="1855772"/>
            <a:ext cx="4392488" cy="1645237"/>
          </a:xfrm>
          <a:prstGeom prst="flowChartDecision">
            <a:avLst/>
          </a:prstGeom>
          <a:solidFill>
            <a:srgbClr val="3DD8F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ln>
                  <a:solidFill>
                    <a:srgbClr val="FF3300"/>
                  </a:solidFill>
                </a:ln>
                <a:solidFill>
                  <a:srgbClr val="FF66FF"/>
                </a:solidFill>
              </a:rPr>
              <a:t>В них  розвивається  захворювання печінки і нирок.</a:t>
            </a:r>
            <a:endParaRPr lang="ru-RU" dirty="0">
              <a:ln>
                <a:solidFill>
                  <a:srgbClr val="FF3300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7" name="Блок-схема: карточка 6"/>
          <p:cNvSpPr/>
          <p:nvPr/>
        </p:nvSpPr>
        <p:spPr>
          <a:xfrm>
            <a:off x="3341642" y="4784183"/>
            <a:ext cx="5314426" cy="1844824"/>
          </a:xfrm>
          <a:prstGeom prst="flowChartPunchedCa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i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Вік  життя наркоманів в середньому на 20 – 25 років менший, ніж у нормальних людей.</a:t>
            </a:r>
            <a:endParaRPr lang="ru-RU" sz="2400" i="1" dirty="0">
              <a:ln>
                <a:solidFill>
                  <a:srgbClr val="C0000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3074" name="Picture 2" descr="C:\Documents and Settings\User\Рабочий стол\п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8663" y="2276475"/>
            <a:ext cx="33337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>
            <a:off x="4872039" y="3068639"/>
            <a:ext cx="2206625" cy="5302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9DF017-FD27-4B8C-86C2-C085286E6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9"/>
          <a:stretch/>
        </p:blipFill>
        <p:spPr>
          <a:xfrm>
            <a:off x="4181772" y="3327360"/>
            <a:ext cx="3828455" cy="3527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C01BBF5-CB17-4017-9F47-6F8F7532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9" r="17869"/>
          <a:stretch/>
        </p:blipFill>
        <p:spPr>
          <a:xfrm>
            <a:off x="9120064" y="134723"/>
            <a:ext cx="3106929" cy="4956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673114-142E-4F26-B860-95E87F9D9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25" r="28930" b="8516"/>
          <a:stretch/>
        </p:blipFill>
        <p:spPr>
          <a:xfrm>
            <a:off x="241235" y="1259417"/>
            <a:ext cx="1947439" cy="4956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3770E1-7F9E-49EF-899D-D82B18187474}"/>
              </a:ext>
            </a:extLst>
          </p:cNvPr>
          <p:cNvSpPr txBox="1"/>
          <p:nvPr/>
        </p:nvSpPr>
        <p:spPr>
          <a:xfrm>
            <a:off x="195576" y="134723"/>
            <a:ext cx="107131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За даними ЮНІСЕФ </a:t>
            </a:r>
            <a:r>
              <a:rPr lang="uk-UA" sz="4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2021 </a:t>
            </a:r>
            <a:r>
              <a:rPr lang="uk-UA" sz="4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року, </a:t>
            </a:r>
          </a:p>
          <a:p>
            <a:pPr algn="ctr"/>
            <a:r>
              <a:rPr lang="uk-UA" sz="4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50% </a:t>
            </a:r>
            <a:r>
              <a:rPr lang="uk-UA" sz="4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українських підлітків </a:t>
            </a:r>
          </a:p>
          <a:p>
            <a:pPr algn="ctr"/>
            <a:r>
              <a:rPr lang="uk-UA" sz="4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мають досвід </a:t>
            </a:r>
            <a:r>
              <a:rPr lang="uk-UA" sz="4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пал</a:t>
            </a:r>
            <a:r>
              <a:rPr lang="uk-UA" sz="4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іння, </a:t>
            </a:r>
          </a:p>
          <a:p>
            <a:pPr algn="ctr"/>
            <a:r>
              <a:rPr lang="uk-UA" sz="4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86% </a:t>
            </a:r>
            <a:r>
              <a:rPr lang="uk-UA" sz="4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вживали алкоголь, </a:t>
            </a:r>
          </a:p>
          <a:p>
            <a:pPr algn="ctr"/>
            <a:r>
              <a:rPr lang="uk-UA" sz="4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18% </a:t>
            </a:r>
            <a:r>
              <a:rPr lang="uk-UA" sz="4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пробували наркотики</a:t>
            </a:r>
            <a:endParaRPr lang="ru-RU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52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знак завершения 10"/>
          <p:cNvSpPr/>
          <p:nvPr/>
        </p:nvSpPr>
        <p:spPr>
          <a:xfrm>
            <a:off x="1490018" y="628794"/>
            <a:ext cx="9143999" cy="864096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5400" dirty="0">
                <a:ln>
                  <a:solidFill>
                    <a:srgbClr val="FFFF00"/>
                  </a:solidFill>
                </a:ln>
              </a:rPr>
              <a:t>Під впливом наркотиків</a:t>
            </a:r>
            <a:endParaRPr lang="ru-RU" sz="5400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3757614" y="1492250"/>
            <a:ext cx="250825" cy="952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108700" y="1562100"/>
            <a:ext cx="0" cy="23764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074026" y="1562101"/>
            <a:ext cx="277813" cy="8620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решение 19"/>
          <p:cNvSpPr/>
          <p:nvPr/>
        </p:nvSpPr>
        <p:spPr>
          <a:xfrm>
            <a:off x="1524001" y="2589214"/>
            <a:ext cx="4538663" cy="2135187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500" b="1" i="1" dirty="0">
                <a:solidFill>
                  <a:srgbClr val="FF0000"/>
                </a:solidFill>
                <a:cs typeface="Arial" charset="0"/>
              </a:rPr>
              <a:t>знищуєтьс</a:t>
            </a:r>
            <a:r>
              <a:rPr lang="uk-UA" sz="25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я</a:t>
            </a:r>
            <a:r>
              <a:rPr lang="uk-UA" sz="2500" b="1" i="1" dirty="0">
                <a:solidFill>
                  <a:srgbClr val="FF0000"/>
                </a:solidFill>
                <a:cs typeface="Arial" charset="0"/>
              </a:rPr>
              <a:t> неповторна особистість</a:t>
            </a:r>
            <a:endParaRPr lang="ru-RU" sz="25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0" name="Блок-схема: решение 29"/>
          <p:cNvSpPr/>
          <p:nvPr/>
        </p:nvSpPr>
        <p:spPr>
          <a:xfrm rot="21594770">
            <a:off x="6149975" y="2460626"/>
            <a:ext cx="4483100" cy="2087563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</a:rPr>
              <a:t>людина не контролює свої емоції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4281489" y="4221163"/>
            <a:ext cx="3616325" cy="165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i="1" dirty="0">
                <a:solidFill>
                  <a:srgbClr val="FF0000"/>
                </a:solidFill>
              </a:rPr>
              <a:t>вона втрачає волю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ильный пятиугольник 2"/>
          <p:cNvSpPr/>
          <p:nvPr/>
        </p:nvSpPr>
        <p:spPr>
          <a:xfrm rot="20971401">
            <a:off x="1514475" y="-33338"/>
            <a:ext cx="4078288" cy="1936751"/>
          </a:xfrm>
          <a:prstGeom prst="pentagon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FF00"/>
                </a:solidFill>
              </a:rPr>
              <a:t>У наркоманів неприємний запах від тіла, із рота.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902450" y="198439"/>
            <a:ext cx="3536950" cy="1844675"/>
          </a:xfrm>
          <a:prstGeom prst="wedgeRoundRectCallout">
            <a:avLst>
              <a:gd name="adj1" fmla="val -83489"/>
              <a:gd name="adj2" fmla="val 125449"/>
              <a:gd name="adj3" fmla="val 16667"/>
            </a:avLst>
          </a:prstGeom>
          <a:solidFill>
            <a:srgbClr val="89F14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>
                <a:solidFill>
                  <a:srgbClr val="002060"/>
                </a:solidFill>
              </a:rPr>
              <a:t>Проблеми із шлунком, поноси, нудота .</a:t>
            </a:r>
          </a:p>
          <a:p>
            <a:pPr algn="ctr">
              <a:defRPr/>
            </a:pPr>
            <a:r>
              <a:rPr lang="uk-UA" sz="2400" b="1" i="1" dirty="0">
                <a:solidFill>
                  <a:srgbClr val="002060"/>
                </a:solidFill>
              </a:rPr>
              <a:t>Шкіра  стає зморщеною.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 rot="562901">
            <a:off x="5326063" y="7938"/>
            <a:ext cx="1924050" cy="920750"/>
          </a:xfrm>
          <a:prstGeom prst="curvedDownArrow">
            <a:avLst>
              <a:gd name="adj1" fmla="val 23300"/>
              <a:gd name="adj2" fmla="val 76517"/>
              <a:gd name="adj3" fmla="val 3710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Блок-схема: решение 13"/>
          <p:cNvSpPr/>
          <p:nvPr/>
        </p:nvSpPr>
        <p:spPr>
          <a:xfrm>
            <a:off x="6034089" y="5013326"/>
            <a:ext cx="4440237" cy="2087563"/>
          </a:xfrm>
          <a:prstGeom prst="flowChartDecision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>
                <a:solidFill>
                  <a:srgbClr val="00FF00"/>
                </a:solidFill>
              </a:rPr>
              <a:t>Швидко втрачають  вагу, старіють.</a:t>
            </a:r>
            <a:endParaRPr lang="ru-RU" sz="2400" b="1" i="1" dirty="0">
              <a:solidFill>
                <a:srgbClr val="00FF00"/>
              </a:solidFill>
            </a:endParaRPr>
          </a:p>
        </p:txBody>
      </p:sp>
      <p:sp>
        <p:nvSpPr>
          <p:cNvPr id="17" name="Правильный пятиугольник 16"/>
          <p:cNvSpPr/>
          <p:nvPr/>
        </p:nvSpPr>
        <p:spPr>
          <a:xfrm>
            <a:off x="1749426" y="2058989"/>
            <a:ext cx="3756025" cy="2174875"/>
          </a:xfrm>
          <a:prstGeom prst="pentagon">
            <a:avLst/>
          </a:prstGeom>
          <a:solidFill>
            <a:srgbClr val="89F14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i="1" dirty="0">
                <a:solidFill>
                  <a:srgbClr val="002060"/>
                </a:solidFill>
              </a:rPr>
              <a:t>Запалення повік, носа.</a:t>
            </a:r>
          </a:p>
          <a:p>
            <a:pPr algn="ctr">
              <a:defRPr/>
            </a:pPr>
            <a:r>
              <a:rPr lang="uk-UA" sz="2000" b="1" i="1" dirty="0">
                <a:solidFill>
                  <a:srgbClr val="002060"/>
                </a:solidFill>
              </a:rPr>
              <a:t>На місці  ін</a:t>
            </a:r>
            <a:r>
              <a:rPr lang="en-US" sz="2000" b="1" i="1" dirty="0">
                <a:solidFill>
                  <a:srgbClr val="002060"/>
                </a:solidFill>
              </a:rPr>
              <a:t>’</a:t>
            </a:r>
            <a:r>
              <a:rPr lang="uk-UA" sz="2000" b="1" i="1" dirty="0">
                <a:solidFill>
                  <a:srgbClr val="002060"/>
                </a:solidFill>
              </a:rPr>
              <a:t>єкцій </a:t>
            </a:r>
            <a:r>
              <a:rPr lang="uk-UA" sz="2000" b="1" i="1" dirty="0">
                <a:solidFill>
                  <a:srgbClr val="002060"/>
                </a:solidFill>
              </a:rPr>
              <a:t>виразки.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9" name="Молния 18"/>
          <p:cNvSpPr/>
          <p:nvPr/>
        </p:nvSpPr>
        <p:spPr>
          <a:xfrm rot="1055694">
            <a:off x="2080743" y="4290916"/>
            <a:ext cx="813122" cy="716005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098" name="Picture 2" descr="C:\Documents and Settings\User\Рабочий стол\ру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081588"/>
            <a:ext cx="35433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User\Рабочий стол\лиц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6" y="2903538"/>
            <a:ext cx="258762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User\Рабочий стол\лицо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6300" y="2701925"/>
            <a:ext cx="2171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Молния 1"/>
          <p:cNvSpPr/>
          <p:nvPr/>
        </p:nvSpPr>
        <p:spPr>
          <a:xfrm rot="4265599">
            <a:off x="9536114" y="1978026"/>
            <a:ext cx="796925" cy="771525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5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 animBg="1"/>
      <p:bldP spid="17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1524000" y="-99392"/>
            <a:ext cx="8604448" cy="2592288"/>
          </a:xfrm>
          <a:prstGeom prst="cloudCallout">
            <a:avLst>
              <a:gd name="adj1" fmla="val 24377"/>
              <a:gd name="adj2" fmla="val -996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72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Запам</a:t>
            </a:r>
            <a:r>
              <a:rPr lang="en-US" sz="72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’</a:t>
            </a:r>
            <a:r>
              <a:rPr lang="uk-UA" sz="72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ятайте!</a:t>
            </a:r>
            <a:endParaRPr lang="ru-RU" sz="7200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4727848" y="3100862"/>
            <a:ext cx="2808312" cy="3914285"/>
          </a:xfrm>
          <a:prstGeom prst="flowChartDocumen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>
                <a:solidFill>
                  <a:srgbClr val="7437ED"/>
                </a:solidFill>
              </a:rPr>
              <a:t>Легко піддаються</a:t>
            </a:r>
            <a:r>
              <a:rPr lang="uk-UA" sz="3200" b="1" i="1" dirty="0">
                <a:solidFill>
                  <a:srgbClr val="7437ED"/>
                </a:solidFill>
              </a:rPr>
              <a:t> </a:t>
            </a:r>
            <a:r>
              <a:rPr lang="uk-UA" sz="2400" b="1" i="1" dirty="0">
                <a:solidFill>
                  <a:srgbClr val="7437ED"/>
                </a:solidFill>
              </a:rPr>
              <a:t>втягненню в наркоманію  морально – нестійкі люди, недисципліновані, схильні до правопорушень.</a:t>
            </a:r>
            <a:endParaRPr lang="ru-RU" sz="2400" b="1" i="1" dirty="0">
              <a:solidFill>
                <a:srgbClr val="7437ED"/>
              </a:solidFill>
            </a:endParaRP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8072438" y="2492376"/>
            <a:ext cx="2520950" cy="4365625"/>
          </a:xfrm>
          <a:prstGeom prst="flowChartDocumen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>
                <a:solidFill>
                  <a:srgbClr val="7437ED"/>
                </a:solidFill>
              </a:rPr>
              <a:t>Життя доводить – ті, хто рано починають зловживати тютюном, алкоголем, - легко звертають до наркотиків.</a:t>
            </a:r>
            <a:endParaRPr lang="ru-RU" sz="2400" b="1" i="1" dirty="0">
              <a:solidFill>
                <a:srgbClr val="7437ED"/>
              </a:solidFill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1778001" y="2636839"/>
            <a:ext cx="2589213" cy="4378325"/>
          </a:xfrm>
          <a:prstGeom prst="flowChartDocumen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i="1" dirty="0">
                <a:solidFill>
                  <a:srgbClr val="7437ED"/>
                </a:solidFill>
              </a:rPr>
              <a:t>Наркотики діють на дівчат ще сильніше, ніж на хлопців, -  вилікувати їх майже неможливо.</a:t>
            </a:r>
            <a:endParaRPr lang="ru-RU" sz="2800" b="1" i="1" dirty="0">
              <a:solidFill>
                <a:srgbClr val="7437ED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855913" y="2179638"/>
            <a:ext cx="190500" cy="457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213475" y="2492376"/>
            <a:ext cx="44450" cy="5762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9009063" y="1836739"/>
            <a:ext cx="323850" cy="5048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56BD3C-B6D6-425E-9FCB-555C275B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2" y="722489"/>
            <a:ext cx="6135511" cy="6135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DCB921F-7715-4A3E-84DC-2D6887B68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733" y="316088"/>
            <a:ext cx="5819423" cy="5819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6530D6-984A-4FE1-BC09-1EF3B663D7CE}"/>
              </a:ext>
            </a:extLst>
          </p:cNvPr>
          <p:cNvSpPr txBox="1"/>
          <p:nvPr/>
        </p:nvSpPr>
        <p:spPr>
          <a:xfrm>
            <a:off x="69733" y="30699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Головна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профілактика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алкоголізму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тютюнопалінню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наркоманії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фізична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соціальна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активність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D1EF32-A814-42F1-9E1B-43CC81A20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98"/>
          <a:stretch/>
        </p:blipFill>
        <p:spPr>
          <a:xfrm>
            <a:off x="166254" y="-15710"/>
            <a:ext cx="12192000" cy="6873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9EB975-D344-408D-A936-6C944AED015F}"/>
              </a:ext>
            </a:extLst>
          </p:cNvPr>
          <p:cNvSpPr txBox="1"/>
          <p:nvPr/>
        </p:nvSpPr>
        <p:spPr>
          <a:xfrm>
            <a:off x="970851" y="519898"/>
            <a:ext cx="9809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010101"/>
                </a:solidFill>
                <a:latin typeface="Comic Sans MS" panose="030F0702030302020204" pitchFamily="66" charset="0"/>
              </a:rPr>
              <a:t>Тютюнопаління</a:t>
            </a:r>
            <a:endParaRPr lang="ru-RU" sz="9600" dirty="0">
              <a:solidFill>
                <a:srgbClr val="01010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данные 6"/>
          <p:cNvSpPr/>
          <p:nvPr/>
        </p:nvSpPr>
        <p:spPr>
          <a:xfrm rot="20559325">
            <a:off x="1440768" y="274302"/>
            <a:ext cx="3292360" cy="4536504"/>
          </a:xfrm>
          <a:prstGeom prst="flowChartInputOutpu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Нікотинову кислоту , яка необхідна для людського організму, виробляють спеціальні клітини</a:t>
            </a:r>
            <a:r>
              <a:rPr lang="uk-UA" sz="2400" dirty="0">
                <a:ln>
                  <a:solidFill>
                    <a:srgbClr val="00B0F0"/>
                  </a:solidFill>
                </a:ln>
                <a:latin typeface="Comic Sans MS" panose="030F0702030302020204" pitchFamily="66" charset="0"/>
              </a:rPr>
              <a:t>.</a:t>
            </a:r>
          </a:p>
          <a:p>
            <a:pPr algn="ctr">
              <a:defRPr/>
            </a:pPr>
            <a:endParaRPr lang="ru-RU" dirty="0">
              <a:ln>
                <a:solidFill>
                  <a:srgbClr val="00B0F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8" name="Блок-схема: данные 7"/>
          <p:cNvSpPr/>
          <p:nvPr/>
        </p:nvSpPr>
        <p:spPr>
          <a:xfrm rot="695821">
            <a:off x="7184445" y="500767"/>
            <a:ext cx="3502037" cy="4370072"/>
          </a:xfrm>
          <a:prstGeom prst="flowChartInputOutpu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Коли людина курить, ці клітини перестають працювати,а тому виробляється сильний потяг до сигарет.</a:t>
            </a:r>
            <a:endParaRPr lang="ru-RU" sz="2400" dirty="0">
              <a:ln>
                <a:solidFill>
                  <a:srgbClr val="00B0F0"/>
                </a:solidFill>
              </a:ln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Documents and Settings\User\Рабочий стол\вре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29230">
            <a:off x="4943476" y="193676"/>
            <a:ext cx="2251075" cy="2892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" name="Блок-схема: решение 1"/>
          <p:cNvSpPr/>
          <p:nvPr/>
        </p:nvSpPr>
        <p:spPr>
          <a:xfrm>
            <a:off x="1703512" y="5777880"/>
            <a:ext cx="8784977" cy="1251520"/>
          </a:xfrm>
          <a:prstGeom prst="flowChartDecis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Паління починає вбивати з першої сигарети.</a:t>
            </a:r>
            <a:endParaRPr lang="ru-RU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Documents and Settings\User\Рабочий стол\цеп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71333" flipV="1">
            <a:off x="4559301" y="3016250"/>
            <a:ext cx="216376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20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prstGeom prst="bevel">
            <a:avLst>
              <a:gd name="adj" fmla="val 12829"/>
            </a:avLst>
          </a:prstGeom>
          <a:solidFill>
            <a:srgbClr val="D990FA"/>
          </a:solidFill>
          <a:ln>
            <a:solidFill>
              <a:srgbClr val="FFFF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Цигарковий дим </a:t>
            </a:r>
            <a:r>
              <a:rPr lang="uk-UA" sz="28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«багатий</a:t>
            </a:r>
            <a:r>
              <a:rPr lang="uk-UA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» на  більш ніж 4 тисячі хімічних сполук, шкідливих для здоров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sz="28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Одна викурена цигарка вкорочує життя на 15 хв.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8DF4B1-379B-45AA-94F0-7E419BB70BA8}"/>
              </a:ext>
            </a:extLst>
          </p:cNvPr>
          <p:cNvSpPr txBox="1"/>
          <p:nvPr/>
        </p:nvSpPr>
        <p:spPr>
          <a:xfrm>
            <a:off x="0" y="109626"/>
            <a:ext cx="8217243" cy="1077218"/>
          </a:xfrm>
          <a:prstGeom prst="rect">
            <a:avLst/>
          </a:prstGeom>
          <a:solidFill>
            <a:srgbClr val="01010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Основні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факти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про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вживання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тютюну </a:t>
            </a:r>
          </a:p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дітей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та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підлітків</a:t>
            </a:r>
            <a:endParaRPr lang="ru-RU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6FA36D6-2DC5-4846-B664-8900A602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2600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D1CA35-2FD5-4CBD-AB01-39604BE8D790}"/>
              </a:ext>
            </a:extLst>
          </p:cNvPr>
          <p:cNvSpPr txBox="1"/>
          <p:nvPr/>
        </p:nvSpPr>
        <p:spPr>
          <a:xfrm>
            <a:off x="355257" y="1509238"/>
            <a:ext cx="7429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Щодня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майже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2500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до 18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років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пробують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свою першу сигарету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і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понад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400 з них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стануть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новими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постійними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щоденними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курцями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FC73C2-6F03-4C36-902E-B8722F8BD392}"/>
              </a:ext>
            </a:extLst>
          </p:cNvPr>
          <p:cNvSpPr txBox="1"/>
          <p:nvPr/>
        </p:nvSpPr>
        <p:spPr>
          <a:xfrm>
            <a:off x="355257" y="3429000"/>
            <a:ext cx="10901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підлітків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своє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викурили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принаймні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100 сигарет,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більшість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з них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стверджують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хотіли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б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кинути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палити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але не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можуть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цього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зробити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C72526-D161-4BA4-856D-01BD2EB55379}"/>
              </a:ext>
            </a:extLst>
          </p:cNvPr>
          <p:cNvSpPr txBox="1"/>
          <p:nvPr/>
        </p:nvSpPr>
        <p:spPr>
          <a:xfrm>
            <a:off x="355257" y="5191340"/>
            <a:ext cx="10790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3.Майже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21%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опитаних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віком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14 до 24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років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зазначили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палять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4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627105A-EAF5-4527-BA15-61BB8621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622" y="1579001"/>
            <a:ext cx="6556175" cy="4638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7739A4-138E-4980-9F97-C7C8EC1F6493}"/>
              </a:ext>
            </a:extLst>
          </p:cNvPr>
          <p:cNvSpPr txBox="1"/>
          <p:nvPr/>
        </p:nvSpPr>
        <p:spPr>
          <a:xfrm>
            <a:off x="0" y="109626"/>
            <a:ext cx="8217243" cy="1077218"/>
          </a:xfrm>
          <a:prstGeom prst="rect">
            <a:avLst/>
          </a:prstGeom>
          <a:solidFill>
            <a:srgbClr val="01010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Основні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факти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про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вживання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тютюну </a:t>
            </a:r>
          </a:p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дітей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та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підлітків</a:t>
            </a:r>
            <a:endParaRPr lang="ru-RU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05D3AD-62CF-425E-B942-F21DC117DA96}"/>
              </a:ext>
            </a:extLst>
          </p:cNvPr>
          <p:cNvSpPr txBox="1"/>
          <p:nvPr/>
        </p:nvSpPr>
        <p:spPr>
          <a:xfrm>
            <a:off x="509029" y="1746891"/>
            <a:ext cx="45258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4.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Підлітки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піддаються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спогляданню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паління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фільмах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у 2,6 рази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частіше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починають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палити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самі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ніж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підлітки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спостерігали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найменшу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паління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фільмах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154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7739A4-138E-4980-9F97-C7C8EC1F6493}"/>
              </a:ext>
            </a:extLst>
          </p:cNvPr>
          <p:cNvSpPr txBox="1"/>
          <p:nvPr/>
        </p:nvSpPr>
        <p:spPr>
          <a:xfrm>
            <a:off x="0" y="109626"/>
            <a:ext cx="8217243" cy="1077218"/>
          </a:xfrm>
          <a:prstGeom prst="rect">
            <a:avLst/>
          </a:prstGeom>
          <a:solidFill>
            <a:srgbClr val="01010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Основні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факти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про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вживання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тютюну </a:t>
            </a:r>
          </a:p>
          <a:p>
            <a:pPr algn="ctr"/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дітей</a:t>
            </a:r>
            <a:r>
              <a:rPr lang="ru-RU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 та </a:t>
            </a:r>
            <a:r>
              <a:rPr lang="ru-RU" sz="3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підлітків</a:t>
            </a:r>
            <a:endParaRPr lang="ru-RU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F6DF537-86CD-4B23-9C6C-718FAAAE6055}"/>
              </a:ext>
            </a:extLst>
          </p:cNvPr>
          <p:cNvSpPr txBox="1"/>
          <p:nvPr/>
        </p:nvSpPr>
        <p:spPr>
          <a:xfrm>
            <a:off x="440266" y="1309802"/>
            <a:ext cx="9392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5.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Цигарки у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вітринах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штовхають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молодь до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паління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DD3925B-E16A-47B4-9209-0DF2F6A1F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55" b="3440"/>
          <a:stretch/>
        </p:blipFill>
        <p:spPr>
          <a:xfrm>
            <a:off x="811695" y="2070111"/>
            <a:ext cx="10568610" cy="4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25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DDD7B71-C5EB-4520-B6B7-36DF6628C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9222" l="4750" r="46750">
                        <a14:foregroundMark x1="24875" y1="5222" x2="24875" y2="5222"/>
                        <a14:foregroundMark x1="29313" y1="8889" x2="29313" y2="8889"/>
                        <a14:foregroundMark x1="22813" y1="35889" x2="22813" y2="35889"/>
                        <a14:foregroundMark x1="28313" y1="26778" x2="28313" y2="26778"/>
                        <a14:foregroundMark x1="19750" y1="9444" x2="19750" y2="9444"/>
                        <a14:foregroundMark x1="10500" y1="52667" x2="10500" y2="52667"/>
                        <a14:foregroundMark x1="8188" y1="66222" x2="8188" y2="66222"/>
                        <a14:foregroundMark x1="6250" y1="75111" x2="6250" y2="75111"/>
                        <a14:foregroundMark x1="6250" y1="75111" x2="6250" y2="75111"/>
                        <a14:foregroundMark x1="6250" y1="75111" x2="6250" y2="75111"/>
                        <a14:foregroundMark x1="6250" y1="75111" x2="6250" y2="75111"/>
                        <a14:foregroundMark x1="8000" y1="81111" x2="8000" y2="81111"/>
                        <a14:foregroundMark x1="8000" y1="81111" x2="8000" y2="81111"/>
                        <a14:foregroundMark x1="8063" y1="88000" x2="8063" y2="88000"/>
                        <a14:foregroundMark x1="8063" y1="88333" x2="8063" y2="88333"/>
                        <a14:foregroundMark x1="18000" y1="96111" x2="18000" y2="96111"/>
                        <a14:foregroundMark x1="18563" y1="95444" x2="18563" y2="95444"/>
                        <a14:foregroundMark x1="18563" y1="95444" x2="18563" y2="95444"/>
                        <a14:foregroundMark x1="22563" y1="93333" x2="31250" y2="94889"/>
                        <a14:foregroundMark x1="34438" y1="94778" x2="34438" y2="94778"/>
                        <a14:foregroundMark x1="42500" y1="95111" x2="42500" y2="95111"/>
                        <a14:foregroundMark x1="44750" y1="90111" x2="44750" y2="90111"/>
                        <a14:foregroundMark x1="19188" y1="4889" x2="19188" y2="4889"/>
                        <a14:foregroundMark x1="18563" y1="12111" x2="18563" y2="12111"/>
                        <a14:foregroundMark x1="23500" y1="10111" x2="23500" y2="10111"/>
                        <a14:foregroundMark x1="30000" y1="3667" x2="30000" y2="3667"/>
                        <a14:foregroundMark x1="30375" y1="4111" x2="30375" y2="4111"/>
                        <a14:foregroundMark x1="26375" y1="2333" x2="26375" y2="2333"/>
                        <a14:foregroundMark x1="23375" y1="3111" x2="23375" y2="3111"/>
                        <a14:foregroundMark x1="19813" y1="6222" x2="19500" y2="6778"/>
                        <a14:foregroundMark x1="7125" y1="96333" x2="7125" y2="96333"/>
                        <a14:foregroundMark x1="8375" y1="97222" x2="8375" y2="97222"/>
                        <a14:foregroundMark x1="7187" y1="87111" x2="7187" y2="87111"/>
                        <a14:foregroundMark x1="9500" y1="74222" x2="9500" y2="74222"/>
                        <a14:foregroundMark x1="14500" y1="55444" x2="14500" y2="55444"/>
                        <a14:foregroundMark x1="20063" y1="43667" x2="20063" y2="43667"/>
                        <a14:foregroundMark x1="27063" y1="41111" x2="27063" y2="41111"/>
                        <a14:foregroundMark x1="29125" y1="35111" x2="29125" y2="35111"/>
                        <a14:foregroundMark x1="31688" y1="27667" x2="31688" y2="27667"/>
                        <a14:foregroundMark x1="28875" y1="18778" x2="28875" y2="18778"/>
                        <a14:foregroundMark x1="28875" y1="18778" x2="28875" y2="18778"/>
                        <a14:foregroundMark x1="32063" y1="24111" x2="32063" y2="24111"/>
                        <a14:foregroundMark x1="32063" y1="24111" x2="32063" y2="24111"/>
                        <a14:foregroundMark x1="40688" y1="53444" x2="40688" y2="53444"/>
                        <a14:foregroundMark x1="40750" y1="58667" x2="40750" y2="58667"/>
                        <a14:foregroundMark x1="39625" y1="61444" x2="40000" y2="65778"/>
                        <a14:foregroundMark x1="41438" y1="69889" x2="41438" y2="69889"/>
                        <a14:foregroundMark x1="41625" y1="70000" x2="41625" y2="70000"/>
                        <a14:foregroundMark x1="42938" y1="80444" x2="43125" y2="81444"/>
                        <a14:foregroundMark x1="43125" y1="82111" x2="43125" y2="82111"/>
                        <a14:foregroundMark x1="42063" y1="82333" x2="41813" y2="82111"/>
                        <a14:foregroundMark x1="40813" y1="78222" x2="40250" y2="77889"/>
                        <a14:foregroundMark x1="39375" y1="83667" x2="39938" y2="86444"/>
                        <a14:foregroundMark x1="41938" y1="91000" x2="41938" y2="91000"/>
                        <a14:foregroundMark x1="42250" y1="90667" x2="43188" y2="86000"/>
                        <a14:foregroundMark x1="39625" y1="67778" x2="39563" y2="63556"/>
                        <a14:foregroundMark x1="39563" y1="63556" x2="39563" y2="63556"/>
                        <a14:foregroundMark x1="26063" y1="45222" x2="28750" y2="44889"/>
                        <a14:foregroundMark x1="33688" y1="46889" x2="33688" y2="46889"/>
                        <a14:foregroundMark x1="33875" y1="47111" x2="34750" y2="48333"/>
                        <a14:foregroundMark x1="37563" y1="50667" x2="37563" y2="50667"/>
                        <a14:foregroundMark x1="38438" y1="52333" x2="38375" y2="53000"/>
                        <a14:foregroundMark x1="24063" y1="32556" x2="24063" y2="32556"/>
                        <a14:foregroundMark x1="24250" y1="22556" x2="24250" y2="22556"/>
                        <a14:foregroundMark x1="28188" y1="18667" x2="28188" y2="18667"/>
                        <a14:foregroundMark x1="26125" y1="28222" x2="26125" y2="28222"/>
                        <a14:foregroundMark x1="24188" y1="25556" x2="24188" y2="25556"/>
                        <a14:foregroundMark x1="23000" y1="30889" x2="23000" y2="30889"/>
                        <a14:foregroundMark x1="20125" y1="37333" x2="20125" y2="37333"/>
                        <a14:foregroundMark x1="7500" y1="52222" x2="7500" y2="52222"/>
                        <a14:foregroundMark x1="6625" y1="55333" x2="6625" y2="55333"/>
                        <a14:foregroundMark x1="6500" y1="60778" x2="6500" y2="60778"/>
                        <a14:foregroundMark x1="5938" y1="72444" x2="5938" y2="72444"/>
                        <a14:foregroundMark x1="7187" y1="83333" x2="7187" y2="83333"/>
                        <a14:foregroundMark x1="7563" y1="92222" x2="7563" y2="92222"/>
                        <a14:foregroundMark x1="6563" y1="96556" x2="6563" y2="96556"/>
                        <a14:foregroundMark x1="4875" y1="88889" x2="4875" y2="88889"/>
                        <a14:foregroundMark x1="4813" y1="85222" x2="4813" y2="85222"/>
                        <a14:foregroundMark x1="6875" y1="75556" x2="6875" y2="75556"/>
                        <a14:foregroundMark x1="11375" y1="58222" x2="12063" y2="58000"/>
                        <a14:foregroundMark x1="13125" y1="55333" x2="13875" y2="52889"/>
                        <a14:foregroundMark x1="4813" y1="67556" x2="4813" y2="67556"/>
                        <a14:foregroundMark x1="4750" y1="68889" x2="4750" y2="68889"/>
                        <a14:foregroundMark x1="4813" y1="67111" x2="4813" y2="67111"/>
                        <a14:foregroundMark x1="4813" y1="69667" x2="4813" y2="69667"/>
                        <a14:foregroundMark x1="46750" y1="99222" x2="46750" y2="99222"/>
                        <a14:foregroundMark x1="46688" y1="98222" x2="46688" y2="98222"/>
                        <a14:foregroundMark x1="32125" y1="11111" x2="32125" y2="11111"/>
                        <a14:foregroundMark x1="32125" y1="11667" x2="32125" y2="11667"/>
                        <a14:foregroundMark x1="30938" y1="12111" x2="30938" y2="12111"/>
                        <a14:foregroundMark x1="25438" y1="12111" x2="25438" y2="12111"/>
                        <a14:foregroundMark x1="23125" y1="13000" x2="23125" y2="13000"/>
                        <a14:foregroundMark x1="18500" y1="16556" x2="18500" y2="16556"/>
                        <a14:foregroundMark x1="18625" y1="22889" x2="18625" y2="22889"/>
                        <a14:foregroundMark x1="20188" y1="24556" x2="20188" y2="24556"/>
                        <a14:foregroundMark x1="16500" y1="22333" x2="16188" y2="20667"/>
                        <a14:foregroundMark x1="15687" y1="15889" x2="15687" y2="15889"/>
                        <a14:foregroundMark x1="15812" y1="8333" x2="16000" y2="8333"/>
                        <a14:foregroundMark x1="18250" y1="7111" x2="18938" y2="7111"/>
                        <a14:foregroundMark x1="19000" y1="7111" x2="19313" y2="7111"/>
                        <a14:foregroundMark x1="21250" y1="9444" x2="21500" y2="9667"/>
                        <a14:foregroundMark x1="22750" y1="10778" x2="23188" y2="10778"/>
                        <a14:foregroundMark x1="24063" y1="9111" x2="24063" y2="9111"/>
                        <a14:foregroundMark x1="22813" y1="5222" x2="22813" y2="5222"/>
                        <a14:foregroundMark x1="21000" y1="4222" x2="22438" y2="4111"/>
                        <a14:foregroundMark x1="26000" y1="2222" x2="27375" y2="3000"/>
                        <a14:foregroundMark x1="28563" y1="3000" x2="28188" y2="2222"/>
                        <a14:foregroundMark x1="21938" y1="5000" x2="21625" y2="5000"/>
                        <a14:foregroundMark x1="19438" y1="7444" x2="19438" y2="11222"/>
                        <a14:foregroundMark x1="20438" y1="11889" x2="20438" y2="11889"/>
                        <a14:foregroundMark x1="20375" y1="12222" x2="20375" y2="12222"/>
                        <a14:foregroundMark x1="20125" y1="16333" x2="20125" y2="16333"/>
                        <a14:foregroundMark x1="20063" y1="17778" x2="19875" y2="18333"/>
                        <a14:foregroundMark x1="19875" y1="19333" x2="19875" y2="19333"/>
                        <a14:backgroundMark x1="34000" y1="41333" x2="34000" y2="41333"/>
                        <a14:backgroundMark x1="34000" y1="41333" x2="33688" y2="42333"/>
                        <a14:backgroundMark x1="34375" y1="41111" x2="34375" y2="41111"/>
                        <a14:backgroundMark x1="34563" y1="41000" x2="34750" y2="40667"/>
                        <a14:backgroundMark x1="34438" y1="40778" x2="34438" y2="40778"/>
                        <a14:backgroundMark x1="34625" y1="40778" x2="34625" y2="40778"/>
                        <a14:backgroundMark x1="34250" y1="40667" x2="34250" y2="40667"/>
                        <a14:backgroundMark x1="34438" y1="40778" x2="34438" y2="40778"/>
                        <a14:backgroundMark x1="34563" y1="40667" x2="34563" y2="40667"/>
                        <a14:backgroundMark x1="34375" y1="40778" x2="34375" y2="40778"/>
                        <a14:backgroundMark x1="34188" y1="40778" x2="34375" y2="40444"/>
                        <a14:backgroundMark x1="35750" y1="40333" x2="35750" y2="40333"/>
                      </a14:backgroundRemoval>
                    </a14:imgEffect>
                  </a14:imgLayer>
                </a14:imgProps>
              </a:ext>
            </a:extLst>
          </a:blip>
          <a:srcRect r="50895" b="1453"/>
          <a:stretch/>
        </p:blipFill>
        <p:spPr>
          <a:xfrm>
            <a:off x="5722875" y="-1"/>
            <a:ext cx="6075142" cy="685800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3E5994DA-5283-4BA6-AB21-A1E739F370EE}"/>
              </a:ext>
            </a:extLst>
          </p:cNvPr>
          <p:cNvSpPr/>
          <p:nvPr/>
        </p:nvSpPr>
        <p:spPr>
          <a:xfrm>
            <a:off x="647033" y="13618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збільшення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кількості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важкості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респіраторних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захворювань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рак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легень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часткова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закупорка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дихальних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шляхів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відмирання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судин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послаблення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роботи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легенів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гіпоксія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затримка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нормальної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легеневої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діяльності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27C8561-AE2B-4E37-914A-FAE915E78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0000" y1="10000" x2="80000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0" y="1234540"/>
            <a:ext cx="635067" cy="6350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505A535D-00BF-4EFE-BEFA-70E81C42D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0000" y1="10000" x2="80000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0" y="4228457"/>
            <a:ext cx="635067" cy="6350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5F49584-C56E-44D3-B9D5-FE45C6220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0000" y1="10000" x2="80000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0" y="3496966"/>
            <a:ext cx="635067" cy="6350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50C78A6-9FF5-46AB-98F0-AB152475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0000" y1="10000" x2="80000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46" y="2318652"/>
            <a:ext cx="635067" cy="63506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8335AF6D-5EE0-47F3-8CCC-5733FBFBFB40}"/>
              </a:ext>
            </a:extLst>
          </p:cNvPr>
          <p:cNvSpPr/>
          <p:nvPr/>
        </p:nvSpPr>
        <p:spPr>
          <a:xfrm>
            <a:off x="196693" y="0"/>
            <a:ext cx="6734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Паління</a:t>
            </a:r>
            <a:r>
              <a:rPr lang="ru-RU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ризики</a:t>
            </a:r>
            <a:r>
              <a:rPr lang="ru-RU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молоді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799</Words>
  <Application>Microsoft Office PowerPoint</Application>
  <PresentationFormat>Широкоэкранный</PresentationFormat>
  <Paragraphs>107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Вживання алкогольних напоїв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2021-11-09T07:42:17Z</dcterms:created>
  <dcterms:modified xsi:type="dcterms:W3CDTF">2023-03-31T10:36:36Z</dcterms:modified>
</cp:coreProperties>
</file>