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4" r:id="rId3"/>
    <p:sldId id="270" r:id="rId4"/>
    <p:sldId id="271" r:id="rId5"/>
    <p:sldId id="272" r:id="rId6"/>
    <p:sldId id="286" r:id="rId7"/>
    <p:sldId id="287" r:id="rId8"/>
    <p:sldId id="273" r:id="rId9"/>
    <p:sldId id="289" r:id="rId10"/>
    <p:sldId id="276" r:id="rId11"/>
    <p:sldId id="290" r:id="rId12"/>
    <p:sldId id="277" r:id="rId13"/>
    <p:sldId id="279" r:id="rId14"/>
    <p:sldId id="291" r:id="rId15"/>
    <p:sldId id="285" r:id="rId16"/>
  </p:sldIdLst>
  <p:sldSz cx="32042100" cy="226314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28">
          <p15:clr>
            <a:srgbClr val="A4A3A4"/>
          </p15:clr>
        </p15:guide>
        <p15:guide id="2" pos="100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993366"/>
    <a:srgbClr val="FF0000"/>
    <a:srgbClr val="0066FF"/>
    <a:srgbClr val="CC00CC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 autoAdjust="0"/>
  </p:normalViewPr>
  <p:slideViewPr>
    <p:cSldViewPr>
      <p:cViewPr varScale="1">
        <p:scale>
          <a:sx n="22" d="100"/>
          <a:sy n="22" d="100"/>
        </p:scale>
        <p:origin x="1188" y="72"/>
      </p:cViewPr>
      <p:guideLst>
        <p:guide orient="horz" pos="7128"/>
        <p:guide pos="100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19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1713" y="685800"/>
            <a:ext cx="485457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13DFD21-D970-4718-8ACE-33F718E8BBF6}" type="slidenum">
              <a:rPr lang="ru-RU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3475" y="7031038"/>
            <a:ext cx="27235150" cy="484981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06950" y="12823825"/>
            <a:ext cx="22428200" cy="57848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FE736-A287-4ED5-ADD7-E477E591368D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A70EC-713D-4D22-AE76-EC5E3C408ABD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2829838" y="2011363"/>
            <a:ext cx="6808787" cy="1810543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403475" y="2011363"/>
            <a:ext cx="20273963" cy="181054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7CF5B-A323-4DCE-875C-04094751F5DF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3475" y="2011363"/>
            <a:ext cx="27235150" cy="37719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2403475" y="6537325"/>
            <a:ext cx="27235150" cy="13579475"/>
          </a:xfrm>
        </p:spPr>
        <p:txBody>
          <a:bodyPr/>
          <a:lstStyle/>
          <a:p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403475" y="20620038"/>
            <a:ext cx="6675438" cy="150812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947400" y="20620038"/>
            <a:ext cx="10147300" cy="150812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2963188" y="20620038"/>
            <a:ext cx="6675437" cy="1508125"/>
          </a:xfrm>
        </p:spPr>
        <p:txBody>
          <a:bodyPr/>
          <a:lstStyle>
            <a:lvl1pPr>
              <a:defRPr/>
            </a:lvl1pPr>
          </a:lstStyle>
          <a:p>
            <a:fld id="{7BBE7B85-75E0-453E-9343-325B68391587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CD6C0-6032-4B0D-8076-A624BEEDDCA2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0475" y="14543088"/>
            <a:ext cx="27236738" cy="449421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30475" y="9591675"/>
            <a:ext cx="27236738" cy="49514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70498-F57F-4C75-A230-CB6BA540B380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403475" y="6537325"/>
            <a:ext cx="13541375" cy="13579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097250" y="6537325"/>
            <a:ext cx="13541375" cy="13579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E8E94B-C575-4183-983F-5D3D3851B836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1788" y="906463"/>
            <a:ext cx="28838525" cy="37719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1788" y="5065713"/>
            <a:ext cx="14157325" cy="21113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01788" y="7177088"/>
            <a:ext cx="14157325" cy="1303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6276638" y="5065713"/>
            <a:ext cx="14163675" cy="21113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6276638" y="7177088"/>
            <a:ext cx="14163675" cy="1303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DFA778-7AD4-490C-AEFB-79759F517CE9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57985-DDEE-4887-B703-66DBEC713C78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460D9B-E77C-4D01-B64D-0F5D1AB2AC38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1788" y="901700"/>
            <a:ext cx="10542587" cy="38338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26963" y="901700"/>
            <a:ext cx="17913350" cy="19315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1788" y="4735513"/>
            <a:ext cx="10542587" cy="15481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FCAFB0-149D-4609-995C-08C2E61824E8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0150" y="15841663"/>
            <a:ext cx="19226213" cy="1870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280150" y="2022475"/>
            <a:ext cx="19226213" cy="135778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80150" y="17711738"/>
            <a:ext cx="19226213" cy="26558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BA439-0CB6-41B9-823C-3D1574CDB506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66"/>
            </a:gs>
            <a:gs pos="100000">
              <a:srgbClr val="66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03475" y="2011363"/>
            <a:ext cx="2723515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12414" tIns="156207" rIns="312414" bIns="1562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03475" y="6537325"/>
            <a:ext cx="27235150" cy="135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12414" tIns="156207" rIns="312414" bIns="1562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03475" y="20620038"/>
            <a:ext cx="6675438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12414" tIns="156207" rIns="312414" bIns="156207" numCol="1" anchor="t" anchorCtr="0" compatLnSpc="1">
            <a:prstTxWarp prst="textNoShape">
              <a:avLst/>
            </a:prstTxWarp>
          </a:bodyPr>
          <a:lstStyle>
            <a:lvl1pPr defTabSz="3124200">
              <a:defRPr sz="48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947400" y="20620038"/>
            <a:ext cx="101473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12414" tIns="156207" rIns="312414" bIns="156207" numCol="1" anchor="t" anchorCtr="0" compatLnSpc="1">
            <a:prstTxWarp prst="textNoShape">
              <a:avLst/>
            </a:prstTxWarp>
          </a:bodyPr>
          <a:lstStyle>
            <a:lvl1pPr algn="ctr" defTabSz="3124200">
              <a:defRPr sz="48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963188" y="20620038"/>
            <a:ext cx="6675437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12414" tIns="156207" rIns="312414" bIns="156207" numCol="1" anchor="t" anchorCtr="0" compatLnSpc="1">
            <a:prstTxWarp prst="textNoShape">
              <a:avLst/>
            </a:prstTxWarp>
          </a:bodyPr>
          <a:lstStyle>
            <a:lvl1pPr algn="r" defTabSz="3124200">
              <a:defRPr sz="4800"/>
            </a:lvl1pPr>
          </a:lstStyle>
          <a:p>
            <a:fld id="{0F753DCC-4B06-4ECB-A7BB-F0B0D1320F5F}" type="slidenum">
              <a:rPr lang="ru-RU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3124200" rtl="0" fontAlgn="base">
        <a:spcBef>
          <a:spcPct val="0"/>
        </a:spcBef>
        <a:spcAft>
          <a:spcPct val="0"/>
        </a:spcAft>
        <a:defRPr sz="15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124200" rtl="0" fontAlgn="base">
        <a:spcBef>
          <a:spcPct val="0"/>
        </a:spcBef>
        <a:spcAft>
          <a:spcPct val="0"/>
        </a:spcAft>
        <a:defRPr sz="15000">
          <a:solidFill>
            <a:schemeClr val="tx2"/>
          </a:solidFill>
          <a:latin typeface="Times New Roman" pitchFamily="18" charset="0"/>
        </a:defRPr>
      </a:lvl2pPr>
      <a:lvl3pPr algn="ctr" defTabSz="3124200" rtl="0" fontAlgn="base">
        <a:spcBef>
          <a:spcPct val="0"/>
        </a:spcBef>
        <a:spcAft>
          <a:spcPct val="0"/>
        </a:spcAft>
        <a:defRPr sz="15000">
          <a:solidFill>
            <a:schemeClr val="tx2"/>
          </a:solidFill>
          <a:latin typeface="Times New Roman" pitchFamily="18" charset="0"/>
        </a:defRPr>
      </a:lvl3pPr>
      <a:lvl4pPr algn="ctr" defTabSz="3124200" rtl="0" fontAlgn="base">
        <a:spcBef>
          <a:spcPct val="0"/>
        </a:spcBef>
        <a:spcAft>
          <a:spcPct val="0"/>
        </a:spcAft>
        <a:defRPr sz="15000">
          <a:solidFill>
            <a:schemeClr val="tx2"/>
          </a:solidFill>
          <a:latin typeface="Times New Roman" pitchFamily="18" charset="0"/>
        </a:defRPr>
      </a:lvl4pPr>
      <a:lvl5pPr algn="ctr" defTabSz="3124200" rtl="0" fontAlgn="base">
        <a:spcBef>
          <a:spcPct val="0"/>
        </a:spcBef>
        <a:spcAft>
          <a:spcPct val="0"/>
        </a:spcAft>
        <a:defRPr sz="15000">
          <a:solidFill>
            <a:schemeClr val="tx2"/>
          </a:solidFill>
          <a:latin typeface="Times New Roman" pitchFamily="18" charset="0"/>
        </a:defRPr>
      </a:lvl5pPr>
      <a:lvl6pPr marL="457200" algn="ctr" defTabSz="3124200" rtl="0" fontAlgn="base">
        <a:spcBef>
          <a:spcPct val="0"/>
        </a:spcBef>
        <a:spcAft>
          <a:spcPct val="0"/>
        </a:spcAft>
        <a:defRPr sz="15000">
          <a:solidFill>
            <a:schemeClr val="tx2"/>
          </a:solidFill>
          <a:latin typeface="Times New Roman" pitchFamily="18" charset="0"/>
        </a:defRPr>
      </a:lvl6pPr>
      <a:lvl7pPr marL="914400" algn="ctr" defTabSz="3124200" rtl="0" fontAlgn="base">
        <a:spcBef>
          <a:spcPct val="0"/>
        </a:spcBef>
        <a:spcAft>
          <a:spcPct val="0"/>
        </a:spcAft>
        <a:defRPr sz="15000">
          <a:solidFill>
            <a:schemeClr val="tx2"/>
          </a:solidFill>
          <a:latin typeface="Times New Roman" pitchFamily="18" charset="0"/>
        </a:defRPr>
      </a:lvl7pPr>
      <a:lvl8pPr marL="1371600" algn="ctr" defTabSz="3124200" rtl="0" fontAlgn="base">
        <a:spcBef>
          <a:spcPct val="0"/>
        </a:spcBef>
        <a:spcAft>
          <a:spcPct val="0"/>
        </a:spcAft>
        <a:defRPr sz="15000">
          <a:solidFill>
            <a:schemeClr val="tx2"/>
          </a:solidFill>
          <a:latin typeface="Times New Roman" pitchFamily="18" charset="0"/>
        </a:defRPr>
      </a:lvl8pPr>
      <a:lvl9pPr marL="1828800" algn="ctr" defTabSz="3124200" rtl="0" fontAlgn="base">
        <a:spcBef>
          <a:spcPct val="0"/>
        </a:spcBef>
        <a:spcAft>
          <a:spcPct val="0"/>
        </a:spcAft>
        <a:defRPr sz="15000">
          <a:solidFill>
            <a:schemeClr val="tx2"/>
          </a:solidFill>
          <a:latin typeface="Times New Roman" pitchFamily="18" charset="0"/>
        </a:defRPr>
      </a:lvl9pPr>
    </p:titleStyle>
    <p:bodyStyle>
      <a:lvl1pPr marL="1171575" indent="-1171575" algn="l" defTabSz="3124200" rtl="0" fontAlgn="base">
        <a:spcBef>
          <a:spcPct val="20000"/>
        </a:spcBef>
        <a:spcAft>
          <a:spcPct val="0"/>
        </a:spcAft>
        <a:buChar char="•"/>
        <a:defRPr sz="10900">
          <a:solidFill>
            <a:schemeClr val="tx1"/>
          </a:solidFill>
          <a:latin typeface="+mn-lt"/>
          <a:ea typeface="+mn-ea"/>
          <a:cs typeface="+mn-cs"/>
        </a:defRPr>
      </a:lvl1pPr>
      <a:lvl2pPr marL="2538413" indent="-976313" algn="l" defTabSz="3124200" rtl="0" fontAlgn="base">
        <a:spcBef>
          <a:spcPct val="20000"/>
        </a:spcBef>
        <a:spcAft>
          <a:spcPct val="0"/>
        </a:spcAft>
        <a:buChar char="–"/>
        <a:defRPr sz="9600">
          <a:solidFill>
            <a:schemeClr val="tx1"/>
          </a:solidFill>
          <a:latin typeface="+mn-lt"/>
        </a:defRPr>
      </a:lvl2pPr>
      <a:lvl3pPr marL="3905250" indent="-781050" algn="l" defTabSz="3124200" rtl="0" fontAlgn="base">
        <a:spcBef>
          <a:spcPct val="20000"/>
        </a:spcBef>
        <a:spcAft>
          <a:spcPct val="0"/>
        </a:spcAft>
        <a:buChar char="•"/>
        <a:defRPr sz="8200">
          <a:solidFill>
            <a:schemeClr val="tx1"/>
          </a:solidFill>
          <a:latin typeface="+mn-lt"/>
        </a:defRPr>
      </a:lvl3pPr>
      <a:lvl4pPr marL="5467350" indent="-781050" algn="l" defTabSz="3124200" rtl="0" fontAlgn="base">
        <a:spcBef>
          <a:spcPct val="20000"/>
        </a:spcBef>
        <a:spcAft>
          <a:spcPct val="0"/>
        </a:spcAft>
        <a:buChar char="–"/>
        <a:defRPr sz="6800">
          <a:solidFill>
            <a:schemeClr val="tx1"/>
          </a:solidFill>
          <a:latin typeface="+mn-lt"/>
        </a:defRPr>
      </a:lvl4pPr>
      <a:lvl5pPr marL="7029450" indent="-781050" algn="l" defTabSz="3124200" rtl="0" fontAlgn="base">
        <a:spcBef>
          <a:spcPct val="20000"/>
        </a:spcBef>
        <a:spcAft>
          <a:spcPct val="0"/>
        </a:spcAft>
        <a:buChar char="»"/>
        <a:defRPr sz="6800">
          <a:solidFill>
            <a:schemeClr val="tx1"/>
          </a:solidFill>
          <a:latin typeface="+mn-lt"/>
        </a:defRPr>
      </a:lvl5pPr>
      <a:lvl6pPr marL="7486650" indent="-781050" algn="l" defTabSz="3124200" rtl="0" fontAlgn="base">
        <a:spcBef>
          <a:spcPct val="20000"/>
        </a:spcBef>
        <a:spcAft>
          <a:spcPct val="0"/>
        </a:spcAft>
        <a:buChar char="»"/>
        <a:defRPr sz="6800">
          <a:solidFill>
            <a:schemeClr val="tx1"/>
          </a:solidFill>
          <a:latin typeface="+mn-lt"/>
        </a:defRPr>
      </a:lvl6pPr>
      <a:lvl7pPr marL="7943850" indent="-781050" algn="l" defTabSz="3124200" rtl="0" fontAlgn="base">
        <a:spcBef>
          <a:spcPct val="20000"/>
        </a:spcBef>
        <a:spcAft>
          <a:spcPct val="0"/>
        </a:spcAft>
        <a:buChar char="»"/>
        <a:defRPr sz="6800">
          <a:solidFill>
            <a:schemeClr val="tx1"/>
          </a:solidFill>
          <a:latin typeface="+mn-lt"/>
        </a:defRPr>
      </a:lvl7pPr>
      <a:lvl8pPr marL="8401050" indent="-781050" algn="l" defTabSz="3124200" rtl="0" fontAlgn="base">
        <a:spcBef>
          <a:spcPct val="20000"/>
        </a:spcBef>
        <a:spcAft>
          <a:spcPct val="0"/>
        </a:spcAft>
        <a:buChar char="»"/>
        <a:defRPr sz="6800">
          <a:solidFill>
            <a:schemeClr val="tx1"/>
          </a:solidFill>
          <a:latin typeface="+mn-lt"/>
        </a:defRPr>
      </a:lvl8pPr>
      <a:lvl9pPr marL="8858250" indent="-781050" algn="l" defTabSz="3124200" rtl="0" fontAlgn="base">
        <a:spcBef>
          <a:spcPct val="20000"/>
        </a:spcBef>
        <a:spcAft>
          <a:spcPct val="0"/>
        </a:spcAft>
        <a:buChar char="»"/>
        <a:defRPr sz="68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733450" y="663854"/>
            <a:ext cx="28022634" cy="304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12414" tIns="156207" rIns="312414" bIns="156207">
            <a:spAutoFit/>
          </a:bodyPr>
          <a:lstStyle/>
          <a:p>
            <a:pPr algn="ctr"/>
            <a:endParaRPr lang="uk-UA" sz="14300" b="1" dirty="0">
              <a:solidFill>
                <a:srgbClr val="800080"/>
              </a:solidFill>
              <a:cs typeface="Times New Roman" pitchFamily="18" charset="0"/>
            </a:endParaRPr>
          </a:p>
          <a:p>
            <a:pPr algn="ctr"/>
            <a:endParaRPr lang="uk-UA" sz="14300" b="1" dirty="0">
              <a:solidFill>
                <a:srgbClr val="800080"/>
              </a:solidFill>
              <a:cs typeface="Times New Roman" pitchFamily="18" charset="0"/>
            </a:endParaRPr>
          </a:p>
          <a:p>
            <a:pPr algn="ctr"/>
            <a:r>
              <a:rPr lang="ru-UA" sz="1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Роль куратора у </a:t>
            </a:r>
            <a:r>
              <a:rPr lang="ru-UA" sz="1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взаємодії</a:t>
            </a:r>
            <a:r>
              <a:rPr lang="ru-UA" sz="1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 батьками </a:t>
            </a:r>
            <a:endParaRPr lang="uk-UA" sz="1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UA" sz="1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UA" sz="1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процесі</a:t>
            </a:r>
            <a:r>
              <a:rPr lang="ru-UA" sz="1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формування</a:t>
            </a:r>
            <a:r>
              <a:rPr lang="ru-UA" sz="1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1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UA" sz="1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особистості</a:t>
            </a:r>
            <a:r>
              <a:rPr lang="ru-UA" sz="1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студентської</a:t>
            </a:r>
            <a:r>
              <a:rPr lang="ru-UA" sz="1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молоді</a:t>
            </a:r>
            <a:r>
              <a:rPr lang="uk-UA" sz="12800" b="1" dirty="0"/>
              <a:t>		</a:t>
            </a:r>
            <a:r>
              <a:rPr lang="uk-UA" sz="3600" b="1" dirty="0"/>
              <a:t>	</a:t>
            </a:r>
          </a:p>
          <a:p>
            <a:endParaRPr lang="uk-UA" sz="3600" b="1" dirty="0"/>
          </a:p>
          <a:p>
            <a:endParaRPr lang="uk-UA" sz="3600" b="1" dirty="0"/>
          </a:p>
          <a:p>
            <a:endParaRPr lang="uk-UA" sz="3600" b="1" dirty="0"/>
          </a:p>
          <a:p>
            <a:endParaRPr lang="uk-UA" sz="3600" b="1" dirty="0"/>
          </a:p>
          <a:p>
            <a:endParaRPr lang="uk-UA" sz="3600" b="1" dirty="0"/>
          </a:p>
          <a:p>
            <a:endParaRPr lang="uk-UA" sz="3600" b="1" dirty="0"/>
          </a:p>
          <a:p>
            <a:endParaRPr lang="uk-UA" sz="3600" b="1" dirty="0"/>
          </a:p>
          <a:p>
            <a:endParaRPr lang="uk-UA" sz="3600" b="1" dirty="0"/>
          </a:p>
          <a:p>
            <a:endParaRPr lang="uk-UA" sz="3600" b="1" dirty="0"/>
          </a:p>
          <a:p>
            <a:endParaRPr lang="uk-UA" sz="3600" b="1" dirty="0"/>
          </a:p>
          <a:p>
            <a:endParaRPr lang="uk-UA" sz="3600" b="1" dirty="0"/>
          </a:p>
          <a:p>
            <a:endParaRPr lang="uk-UA" sz="3600" b="1" dirty="0"/>
          </a:p>
          <a:p>
            <a:endParaRPr lang="uk-UA" sz="3600" b="1" dirty="0"/>
          </a:p>
          <a:p>
            <a:endParaRPr lang="uk-UA" sz="3600" b="1" dirty="0"/>
          </a:p>
          <a:p>
            <a:endParaRPr lang="uk-UA" sz="3600" b="1" dirty="0"/>
          </a:p>
          <a:p>
            <a:r>
              <a:rPr lang="uk-UA" sz="3600" b="1" dirty="0"/>
              <a:t>													                                                  </a:t>
            </a:r>
            <a:r>
              <a:rPr lang="uk-UA" sz="5400" b="1" dirty="0"/>
              <a:t>Доповідач: І.І. </a:t>
            </a:r>
            <a:r>
              <a:rPr lang="uk-UA" sz="5400" b="1" dirty="0" err="1"/>
              <a:t>Ласкович</a:t>
            </a:r>
            <a:endParaRPr lang="uk-UA" sz="14300" b="1" dirty="0">
              <a:solidFill>
                <a:srgbClr val="800080"/>
              </a:solidFill>
              <a:latin typeface="Arial" pitchFamily="34" charset="0"/>
              <a:cs typeface="Arial" pitchFamily="34" charset="0"/>
            </a:endParaRPr>
          </a:p>
          <a:p>
            <a:pPr algn="ctr" defTabSz="3124200" eaLnBrk="0" hangingPunct="0"/>
            <a:endParaRPr lang="en-US" sz="14300" b="1" i="1" dirty="0">
              <a:cs typeface="Times New Roman" pitchFamily="18" charset="0"/>
            </a:endParaRPr>
          </a:p>
          <a:p>
            <a:pPr algn="ctr" defTabSz="3124200" eaLnBrk="0" hangingPunct="0"/>
            <a:endParaRPr lang="en-US" sz="14300" b="1" i="1" dirty="0">
              <a:cs typeface="Times New Roman" pitchFamily="18" charset="0"/>
            </a:endParaRPr>
          </a:p>
          <a:p>
            <a:pPr algn="ctr" defTabSz="3124200" eaLnBrk="0" hangingPunct="0"/>
            <a:endParaRPr lang="en-US" sz="14300" b="1" i="1" dirty="0">
              <a:cs typeface="Times New Roman" pitchFamily="18" charset="0"/>
            </a:endParaRPr>
          </a:p>
          <a:p>
            <a:pPr algn="ctr" defTabSz="3124200" eaLnBrk="0" hangingPunct="0"/>
            <a:endParaRPr lang="ru-RU" sz="3800" dirty="0">
              <a:latin typeface="Calibri" pitchFamily="34" charset="0"/>
              <a:cs typeface="Times New Roman" pitchFamily="18" charset="0"/>
            </a:endParaRPr>
          </a:p>
          <a:p>
            <a:pPr algn="ctr" defTabSz="3124200" eaLnBrk="0" hangingPunct="0"/>
            <a:r>
              <a:rPr lang="uk-UA" sz="14300" b="1" i="1" dirty="0">
                <a:cs typeface="Times New Roman" pitchFamily="18" charset="0"/>
              </a:rPr>
              <a:t> </a:t>
            </a:r>
            <a:endParaRPr lang="ru-RU" sz="3800" dirty="0">
              <a:latin typeface="Calibri" pitchFamily="34" charset="0"/>
              <a:cs typeface="Times New Roman" pitchFamily="18" charset="0"/>
            </a:endParaRPr>
          </a:p>
          <a:p>
            <a:pPr defTabSz="3124200" eaLnBrk="0" hangingPunct="0"/>
            <a:endParaRPr lang="ru-RU" sz="8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04756" y="528562"/>
            <a:ext cx="29932522" cy="1957401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uk-UA" sz="5400" b="1" dirty="0"/>
              <a:t>	</a:t>
            </a:r>
          </a:p>
          <a:p>
            <a:pPr algn="ctr"/>
            <a:r>
              <a:rPr lang="ru-UA" sz="96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Батьківські</a:t>
            </a:r>
            <a:r>
              <a:rPr lang="ru-UA" sz="9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96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збори</a:t>
            </a:r>
            <a:r>
              <a:rPr lang="ru-UA" sz="9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UA" sz="96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UA" sz="9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96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можливість</a:t>
            </a:r>
            <a:r>
              <a:rPr lang="ru-UA" sz="9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96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демонстрації</a:t>
            </a:r>
            <a:r>
              <a:rPr lang="ru-UA" sz="9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96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досягнутих</a:t>
            </a:r>
            <a:r>
              <a:rPr lang="ru-UA" sz="9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студентом </a:t>
            </a:r>
            <a:r>
              <a:rPr lang="ru-UA" sz="96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успіхів</a:t>
            </a:r>
            <a:r>
              <a:rPr lang="ru-UA" sz="9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uk-UA" sz="9600" b="1" i="1" dirty="0">
              <a:latin typeface="+mj-lt"/>
            </a:endParaRPr>
          </a:p>
          <a:p>
            <a:pPr algn="just">
              <a:lnSpc>
                <a:spcPct val="130000"/>
              </a:lnSpc>
            </a:pPr>
            <a:r>
              <a:rPr lang="uk-UA" sz="5400" b="1" i="1" dirty="0"/>
              <a:t>		</a:t>
            </a:r>
            <a:endParaRPr lang="uk-UA" sz="4800" b="1" i="1" dirty="0">
              <a:solidFill>
                <a:srgbClr val="80008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D12C63-D63A-423F-9AA8-E335402B0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822" y="5096055"/>
            <a:ext cx="13890326" cy="70330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868295-4B62-4213-B711-6C2C10B27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258" y="4345859"/>
            <a:ext cx="12263966" cy="76036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60DA8A-BD8C-42A8-BD49-85F6D1FB9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9202" y="13727110"/>
            <a:ext cx="14223156" cy="81431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2A69A0-708C-4AAB-8322-E92575D59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372" y="13333947"/>
            <a:ext cx="13447776" cy="864499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19070" y="1028628"/>
            <a:ext cx="29932522" cy="19574012"/>
          </a:xfrm>
          <a:prstGeom prst="rect">
            <a:avLst/>
          </a:prstGeom>
        </p:spPr>
        <p:txBody>
          <a:bodyPr/>
          <a:lstStyle/>
          <a:p>
            <a:pPr lvl="0"/>
            <a:endParaRPr lang="uk-UA" sz="7200" b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uk-UA" sz="7200" b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uk-UA" sz="7200" b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uk-UA" sz="7200" b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uk-UA" sz="7200" b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uk-UA" sz="7200" b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UA" sz="72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Відвідування</a:t>
            </a:r>
            <a:r>
              <a:rPr lang="ru-UA" sz="72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родини</a:t>
            </a:r>
            <a:r>
              <a:rPr lang="ru-UA" sz="72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індивідуальна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робота куратора з батьками,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знайомство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умовами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побуту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позитивного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досвіду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сімейного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виховання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практичній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діяльності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uk-UA" sz="7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7200" b="1" i="1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B1B576-9701-40F5-961F-2455677ED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13987">
            <a:off x="9923613" y="-59622"/>
            <a:ext cx="9039225" cy="78676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AB5E78-C5D5-4C11-84CF-69DC01C41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38" y="12107540"/>
            <a:ext cx="9001000" cy="84909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18D49D-56F9-4324-A58E-B79AA6C5E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0723" y="12261051"/>
            <a:ext cx="12455628" cy="934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53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04756" y="528562"/>
            <a:ext cx="29932522" cy="1957401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uk-UA" sz="5400" b="1" dirty="0"/>
              <a:t>	</a:t>
            </a:r>
          </a:p>
          <a:p>
            <a:pPr algn="ctr">
              <a:spcAft>
                <a:spcPts val="0"/>
              </a:spcAft>
            </a:pPr>
            <a:r>
              <a:rPr lang="ru-UA" sz="96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При </a:t>
            </a:r>
            <a:r>
              <a:rPr lang="ru-UA" sz="96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роботі</a:t>
            </a:r>
            <a:r>
              <a:rPr lang="ru-UA" sz="96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 з </a:t>
            </a:r>
            <a:r>
              <a:rPr lang="ru-UA" sz="96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сім’єю</a:t>
            </a:r>
            <a:r>
              <a:rPr lang="ru-UA" sz="96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 кураторам </a:t>
            </a:r>
            <a:r>
              <a:rPr lang="ru-UA" sz="96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академічних</a:t>
            </a:r>
            <a:r>
              <a:rPr lang="ru-UA" sz="96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ru-UA" sz="96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груп</a:t>
            </a:r>
            <a:r>
              <a:rPr lang="ru-UA" sz="96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ru-UA" sz="96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важливо</a:t>
            </a:r>
            <a:r>
              <a:rPr lang="ru-UA" sz="96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ru-UA" sz="96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дотримуватись</a:t>
            </a:r>
            <a:r>
              <a:rPr lang="ru-UA" sz="96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 таких правил:</a:t>
            </a:r>
            <a:endParaRPr lang="ru-UA" sz="8800" b="1" dirty="0">
              <a:solidFill>
                <a:schemeClr val="accent2"/>
              </a:solidFill>
              <a:ea typeface="Times New Roman" panose="02020603050405020304" pitchFamily="18" charset="0"/>
            </a:endParaRPr>
          </a:p>
          <a:p>
            <a:endParaRPr lang="uk-UA" sz="5400" i="1" dirty="0"/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- 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батьки та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студенти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не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повинні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почувати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себе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об'єктами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вивчення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;</a:t>
            </a:r>
            <a:endParaRPr lang="ru-UA" sz="6600" dirty="0"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- 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робота з батьками повинна бути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цілеспрямованою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планомірною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й систематичною;</a:t>
            </a:r>
            <a:endParaRPr lang="ru-UA" sz="6600" dirty="0"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-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методи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цієї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роботи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повинні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бути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взаємозалежні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з методами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виховання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дітей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;</a:t>
            </a:r>
            <a:endParaRPr lang="ru-UA" sz="6600" dirty="0"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- 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психолого-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педагогічні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методи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повинні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бути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різноманітні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застосовуватись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у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комплексі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;</a:t>
            </a:r>
            <a:endParaRPr lang="ru-UA" sz="6600" dirty="0"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- 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при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вивченні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родини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студента куратор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насамперед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звертає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увагу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на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такі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дані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: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загальні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відомості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про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батьків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інших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членів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родини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житлові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умови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матеріальну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забезпеченість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;</a:t>
            </a:r>
            <a:endParaRPr lang="ru-UA" sz="6600" dirty="0"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-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інтерес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до справ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навчального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закладу;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загальні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відомості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про студента (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інтереси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рівень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вихованості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);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виховні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можливості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родини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(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рівень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педагогічної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культури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6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батьків</a:t>
            </a:r>
            <a:r>
              <a:rPr lang="ru-UA" sz="6600" dirty="0">
                <a:solidFill>
                  <a:srgbClr val="000000"/>
                </a:solidFill>
                <a:ea typeface="Times New Roman" panose="02020603050405020304" pitchFamily="18" charset="0"/>
              </a:rPr>
              <a:t>).</a:t>
            </a:r>
            <a:endParaRPr lang="ru-UA" sz="6600" dirty="0">
              <a:ea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endParaRPr lang="uk-UA" sz="4800" b="1" i="1" dirty="0">
              <a:solidFill>
                <a:srgbClr val="800080"/>
              </a:solidFill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1787" y="17059236"/>
            <a:ext cx="9979687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40110" y="16475817"/>
            <a:ext cx="12496779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1306588"/>
            <a:ext cx="30951592" cy="19296052"/>
          </a:xfrm>
          <a:prstGeom prst="rect">
            <a:avLst/>
          </a:prstGeom>
        </p:spPr>
        <p:txBody>
          <a:bodyPr/>
          <a:lstStyle/>
          <a:p>
            <a:r>
              <a:rPr lang="ru-UA" sz="96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Індивідуальні</a:t>
            </a:r>
            <a:r>
              <a:rPr lang="ru-UA" sz="9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96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тематичні</a:t>
            </a:r>
            <a:r>
              <a:rPr lang="ru-UA" sz="9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96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консультації</a:t>
            </a:r>
            <a:r>
              <a:rPr lang="ru-UA" sz="9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96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endParaRPr lang="uk-UA" sz="96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UA" sz="96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одна з </a:t>
            </a:r>
            <a:r>
              <a:rPr lang="ru-UA" sz="96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найважливіших</a:t>
            </a:r>
            <a:r>
              <a:rPr lang="ru-UA" sz="96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форм </a:t>
            </a:r>
            <a:r>
              <a:rPr lang="ru-UA" sz="96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взаємодії</a:t>
            </a:r>
            <a:r>
              <a:rPr lang="ru-UA" sz="96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96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UA" sz="96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куратора з родиною. </a:t>
            </a:r>
            <a:r>
              <a:rPr lang="uk-UA" sz="5400" i="1" dirty="0">
                <a:latin typeface="+mj-lt"/>
              </a:rPr>
              <a:t>	</a:t>
            </a:r>
          </a:p>
          <a:p>
            <a:pPr algn="ctr">
              <a:spcAft>
                <a:spcPts val="600"/>
              </a:spcAft>
            </a:pPr>
            <a:endParaRPr lang="uk-UA" sz="5400" i="1" dirty="0"/>
          </a:p>
          <a:p>
            <a:pPr>
              <a:spcAft>
                <a:spcPts val="600"/>
              </a:spcAft>
            </a:pPr>
            <a:r>
              <a:rPr lang="uk-UA" sz="5400" i="1" dirty="0"/>
              <a:t>	</a:t>
            </a:r>
            <a:endParaRPr lang="uk-UA" sz="5400" i="1" dirty="0">
              <a:solidFill>
                <a:srgbClr val="800080"/>
              </a:solidFill>
            </a:endParaRPr>
          </a:p>
          <a:p>
            <a:endParaRPr lang="uk-UA" sz="5400" i="1" dirty="0"/>
          </a:p>
          <a:p>
            <a:endParaRPr lang="uk-UA" sz="5400" i="1" dirty="0"/>
          </a:p>
          <a:p>
            <a:endParaRPr lang="uk-UA" sz="5400" i="1" dirty="0"/>
          </a:p>
          <a:p>
            <a:pPr algn="just">
              <a:spcAft>
                <a:spcPts val="0"/>
              </a:spcAft>
            </a:pPr>
            <a:r>
              <a:rPr lang="ru-UA" sz="9600" b="1" dirty="0">
                <a:solidFill>
                  <a:srgbClr val="000000"/>
                </a:solidFill>
                <a:ea typeface="Times New Roman" panose="02020603050405020304" pitchFamily="18" charset="0"/>
              </a:rPr>
              <a:t>Практикум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–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це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форма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вироблення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в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батьків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педагогічних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умінь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з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виховання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дітей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ефективного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розширення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виникаючих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педагогічних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ситуацій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тренування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педагогічного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мислення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батьків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ru-UA" sz="9600" dirty="0">
              <a:ea typeface="Times New Roman" panose="02020603050405020304" pitchFamily="18" charset="0"/>
            </a:endParaRPr>
          </a:p>
          <a:p>
            <a:endParaRPr lang="uk-UA" sz="5400" i="1" dirty="0"/>
          </a:p>
          <a:p>
            <a:pPr>
              <a:lnSpc>
                <a:spcPct val="130000"/>
              </a:lnSpc>
            </a:pPr>
            <a:r>
              <a:rPr lang="uk-UA" sz="6600" i="1" dirty="0"/>
              <a:t>													</a:t>
            </a:r>
          </a:p>
          <a:p>
            <a:pPr>
              <a:lnSpc>
                <a:spcPct val="130000"/>
              </a:lnSpc>
            </a:pPr>
            <a:endParaRPr lang="uk-UA" sz="6600" i="1" dirty="0"/>
          </a:p>
          <a:p>
            <a:pPr algn="just">
              <a:lnSpc>
                <a:spcPct val="130000"/>
              </a:lnSpc>
            </a:pPr>
            <a:r>
              <a:rPr lang="uk-UA" sz="6600" i="1" dirty="0"/>
              <a:t>	 													</a:t>
            </a:r>
            <a:endParaRPr lang="uk-UA" sz="5400" b="1" i="1" dirty="0">
              <a:solidFill>
                <a:srgbClr val="80008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59531C-7915-4717-96C8-A392431D8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0067" y="3034780"/>
            <a:ext cx="9572910" cy="63819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B0617D-019D-4011-8D5C-A04CAF0B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9522" y="14268028"/>
            <a:ext cx="9525000" cy="9525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76260" y="1385818"/>
            <a:ext cx="29932522" cy="19574012"/>
          </a:xfrm>
          <a:prstGeom prst="rect">
            <a:avLst/>
          </a:prstGeom>
        </p:spPr>
        <p:txBody>
          <a:bodyPr/>
          <a:lstStyle/>
          <a:p>
            <a:pPr algn="ctr"/>
            <a:r>
              <a:rPr kumimoji="0" lang="uk-UA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	</a:t>
            </a:r>
            <a:r>
              <a:rPr kumimoji="0" lang="ru-UA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8000" b="1" dirty="0" err="1">
                <a:solidFill>
                  <a:schemeClr val="accent2"/>
                </a:solidFill>
              </a:rPr>
              <a:t>Дбаючи</a:t>
            </a:r>
            <a:r>
              <a:rPr lang="ru-UA" sz="8000" b="1" dirty="0">
                <a:solidFill>
                  <a:schemeClr val="accent2"/>
                </a:solidFill>
              </a:rPr>
              <a:t> про </a:t>
            </a:r>
            <a:r>
              <a:rPr lang="ru-UA" sz="8000" b="1" dirty="0" err="1">
                <a:solidFill>
                  <a:schemeClr val="accent2"/>
                </a:solidFill>
              </a:rPr>
              <a:t>ефективну</a:t>
            </a:r>
            <a:r>
              <a:rPr lang="ru-UA" sz="8000" b="1" dirty="0">
                <a:solidFill>
                  <a:schemeClr val="accent2"/>
                </a:solidFill>
              </a:rPr>
              <a:t> </a:t>
            </a:r>
            <a:r>
              <a:rPr lang="ru-UA" sz="8000" b="1" dirty="0" err="1">
                <a:solidFill>
                  <a:schemeClr val="accent2"/>
                </a:solidFill>
              </a:rPr>
              <a:t>взаємодію</a:t>
            </a:r>
            <a:r>
              <a:rPr lang="ru-UA" sz="8000" b="1" dirty="0">
                <a:solidFill>
                  <a:schemeClr val="accent2"/>
                </a:solidFill>
              </a:rPr>
              <a:t> з батьками, при </a:t>
            </a:r>
            <a:r>
              <a:rPr lang="ru-UA" sz="8000" b="1" dirty="0" err="1">
                <a:solidFill>
                  <a:schemeClr val="accent2"/>
                </a:solidFill>
              </a:rPr>
              <a:t>використанні</a:t>
            </a:r>
            <a:r>
              <a:rPr lang="ru-UA" sz="8000" b="1" dirty="0">
                <a:solidFill>
                  <a:schemeClr val="accent2"/>
                </a:solidFill>
              </a:rPr>
              <a:t> </a:t>
            </a:r>
            <a:r>
              <a:rPr lang="ru-UA" sz="8000" b="1" dirty="0" err="1">
                <a:solidFill>
                  <a:schemeClr val="accent2"/>
                </a:solidFill>
              </a:rPr>
              <a:t>різних</a:t>
            </a:r>
            <a:r>
              <a:rPr lang="ru-UA" sz="8000" b="1" dirty="0">
                <a:solidFill>
                  <a:schemeClr val="accent2"/>
                </a:solidFill>
              </a:rPr>
              <a:t> форм </a:t>
            </a:r>
            <a:r>
              <a:rPr lang="ru-UA" sz="8000" b="1" dirty="0" err="1">
                <a:solidFill>
                  <a:schemeClr val="accent2"/>
                </a:solidFill>
              </a:rPr>
              <a:t>роботи</a:t>
            </a:r>
            <a:r>
              <a:rPr lang="ru-UA" sz="8000" b="1" dirty="0">
                <a:solidFill>
                  <a:schemeClr val="accent2"/>
                </a:solidFill>
              </a:rPr>
              <a:t> куратор </a:t>
            </a:r>
            <a:r>
              <a:rPr lang="ru-UA" sz="8000" b="1" dirty="0" err="1">
                <a:solidFill>
                  <a:schemeClr val="accent2"/>
                </a:solidFill>
              </a:rPr>
              <a:t>має</a:t>
            </a:r>
            <a:r>
              <a:rPr lang="ru-UA" sz="8000" b="1" dirty="0">
                <a:solidFill>
                  <a:schemeClr val="accent2"/>
                </a:solidFill>
              </a:rPr>
              <a:t> </a:t>
            </a:r>
            <a:r>
              <a:rPr lang="ru-UA" sz="8000" b="1" dirty="0" err="1">
                <a:solidFill>
                  <a:schemeClr val="accent2"/>
                </a:solidFill>
              </a:rPr>
              <a:t>враховувати</a:t>
            </a:r>
            <a:r>
              <a:rPr lang="ru-UA" sz="8000" b="1" dirty="0">
                <a:solidFill>
                  <a:schemeClr val="accent2"/>
                </a:solidFill>
              </a:rPr>
              <a:t> </a:t>
            </a:r>
            <a:r>
              <a:rPr lang="ru-UA" sz="8000" b="1" dirty="0" err="1">
                <a:solidFill>
                  <a:schemeClr val="accent2"/>
                </a:solidFill>
              </a:rPr>
              <a:t>важливість</a:t>
            </a:r>
            <a:r>
              <a:rPr lang="ru-UA" sz="8000" b="1" dirty="0">
                <a:solidFill>
                  <a:schemeClr val="accent2"/>
                </a:solidFill>
              </a:rPr>
              <a:t> таких </a:t>
            </a:r>
            <a:r>
              <a:rPr lang="ru-UA" sz="8000" b="1" dirty="0" err="1">
                <a:solidFill>
                  <a:schemeClr val="accent2"/>
                </a:solidFill>
              </a:rPr>
              <a:t>чинників</a:t>
            </a:r>
            <a:r>
              <a:rPr lang="ru-UA" sz="8000" b="1" dirty="0">
                <a:solidFill>
                  <a:schemeClr val="accent2"/>
                </a:solidFill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kumimoji="0" lang="uk-UA" sz="9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 </a:t>
            </a:r>
            <a:r>
              <a:rPr lang="ru-UA" sz="9600" b="1" dirty="0" err="1"/>
              <a:t>Запрошення</a:t>
            </a:r>
            <a:r>
              <a:rPr lang="ru-UA" sz="9600" b="1" dirty="0"/>
              <a:t> </a:t>
            </a:r>
            <a:r>
              <a:rPr lang="ru-UA" sz="9600" b="1" dirty="0" err="1"/>
              <a:t>батьків</a:t>
            </a:r>
            <a:r>
              <a:rPr lang="ru-UA" sz="9600" b="1" dirty="0"/>
              <a:t> до </a:t>
            </a:r>
            <a:r>
              <a:rPr lang="ru-UA" sz="9600" b="1" dirty="0" err="1"/>
              <a:t>співпраці</a:t>
            </a:r>
            <a:r>
              <a:rPr kumimoji="0" lang="uk-UA" sz="9600" b="1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;</a:t>
            </a:r>
          </a:p>
          <a:p>
            <a:pPr marL="685800" lvl="0" indent="-6858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UA" sz="9600" b="1" dirty="0" err="1"/>
              <a:t>Дотримання</a:t>
            </a:r>
            <a:r>
              <a:rPr lang="ru-UA" sz="9600" b="1" dirty="0"/>
              <a:t> </a:t>
            </a:r>
            <a:r>
              <a:rPr lang="ru-UA" sz="9600" b="1" dirty="0" err="1"/>
              <a:t>позиції</a:t>
            </a:r>
            <a:r>
              <a:rPr lang="ru-UA" sz="9600" b="1" dirty="0"/>
              <a:t> </a:t>
            </a:r>
            <a:r>
              <a:rPr lang="ru-UA" sz="9600" b="1" dirty="0" err="1"/>
              <a:t>рівноправності</a:t>
            </a:r>
            <a:r>
              <a:rPr kumimoji="0" lang="uk-UA" sz="9600" b="1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; </a:t>
            </a:r>
          </a:p>
          <a:p>
            <a:pPr marL="685800" lvl="0" indent="-6858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UA" sz="9600" b="1" dirty="0" err="1"/>
              <a:t>Визнання</a:t>
            </a:r>
            <a:r>
              <a:rPr lang="ru-UA" sz="9600" b="1" dirty="0"/>
              <a:t> </a:t>
            </a:r>
            <a:r>
              <a:rPr lang="ru-UA" sz="9600" b="1" dirty="0" err="1"/>
              <a:t>важливості</a:t>
            </a:r>
            <a:r>
              <a:rPr lang="ru-UA" sz="9600" b="1" dirty="0"/>
              <a:t> </a:t>
            </a:r>
            <a:r>
              <a:rPr lang="ru-UA" sz="9600" b="1" dirty="0" err="1"/>
              <a:t>ролі</a:t>
            </a:r>
            <a:r>
              <a:rPr lang="ru-UA" sz="9600" b="1" dirty="0"/>
              <a:t> </a:t>
            </a:r>
            <a:r>
              <a:rPr lang="ru-UA" sz="9600" b="1" dirty="0" err="1"/>
              <a:t>батьків</a:t>
            </a:r>
            <a:r>
              <a:rPr lang="ru-UA" sz="9600" b="1" dirty="0"/>
              <a:t> у </a:t>
            </a:r>
            <a:r>
              <a:rPr lang="ru-UA" sz="9600" b="1" dirty="0" err="1"/>
              <a:t>співпраці</a:t>
            </a:r>
            <a:r>
              <a:rPr kumimoji="0" lang="uk-UA" sz="9600" b="1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; </a:t>
            </a:r>
          </a:p>
          <a:p>
            <a:pPr marL="685800" lvl="0" indent="-6858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UA" sz="9600" b="1" dirty="0" err="1"/>
              <a:t>Вияв</a:t>
            </a:r>
            <a:r>
              <a:rPr lang="ru-UA" sz="9600" b="1" dirty="0"/>
              <a:t> </a:t>
            </a:r>
            <a:r>
              <a:rPr lang="ru-UA" sz="9600" b="1" dirty="0" err="1"/>
              <a:t>любові</a:t>
            </a:r>
            <a:r>
              <a:rPr lang="ru-UA" sz="9600" b="1" dirty="0"/>
              <a:t>, </a:t>
            </a:r>
            <a:r>
              <a:rPr lang="ru-UA" sz="9600" b="1" dirty="0" err="1"/>
              <a:t>захоплення</a:t>
            </a:r>
            <a:r>
              <a:rPr lang="ru-UA" sz="9600" b="1" dirty="0"/>
              <a:t> </a:t>
            </a:r>
            <a:r>
              <a:rPr lang="ru-UA" sz="9600" b="1" dirty="0" err="1"/>
              <a:t>їхньою</a:t>
            </a:r>
            <a:r>
              <a:rPr lang="ru-UA" sz="9600" b="1" dirty="0"/>
              <a:t> </a:t>
            </a:r>
            <a:r>
              <a:rPr lang="ru-UA" sz="9600" b="1" dirty="0" err="1"/>
              <a:t>дитиною</a:t>
            </a:r>
            <a:r>
              <a:rPr kumimoji="0" lang="uk-UA" sz="9600" b="1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;</a:t>
            </a:r>
          </a:p>
          <a:p>
            <a:pPr marL="685800" lvl="0" indent="-6858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UA" sz="9600" b="1" dirty="0" err="1"/>
              <a:t>Пошук</a:t>
            </a:r>
            <a:r>
              <a:rPr lang="ru-UA" sz="9600" b="1" dirty="0"/>
              <a:t> </a:t>
            </a:r>
            <a:r>
              <a:rPr lang="ru-UA" sz="9600" b="1" dirty="0" err="1"/>
              <a:t>нових</a:t>
            </a:r>
            <a:r>
              <a:rPr lang="ru-UA" sz="9600" b="1" dirty="0"/>
              <a:t> форм </a:t>
            </a:r>
            <a:r>
              <a:rPr lang="ru-UA" sz="9600" b="1" dirty="0" err="1"/>
              <a:t>співпраці</a:t>
            </a:r>
            <a:r>
              <a:rPr kumimoji="0" lang="uk-UA" sz="9600" b="1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5200" b="1" i="1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942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19070" y="1028628"/>
            <a:ext cx="29932522" cy="2028839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uk-UA" sz="5400" b="1" dirty="0"/>
              <a:t>	</a:t>
            </a:r>
          </a:p>
          <a:p>
            <a:pPr algn="ctr">
              <a:spcAft>
                <a:spcPts val="1200"/>
              </a:spcAft>
            </a:pPr>
            <a:r>
              <a:rPr lang="uk-UA" sz="9600" b="1" dirty="0">
                <a:solidFill>
                  <a:srgbClr val="800080"/>
                </a:solidFill>
              </a:rPr>
              <a:t>Висновки</a:t>
            </a:r>
          </a:p>
          <a:p>
            <a:pPr algn="just">
              <a:spcAft>
                <a:spcPts val="0"/>
              </a:spcAft>
            </a:pPr>
            <a:r>
              <a:rPr lang="uk-UA" sz="5400" i="1" dirty="0"/>
              <a:t>	</a:t>
            </a:r>
            <a:r>
              <a:rPr lang="uk-UA" sz="5400" b="1" i="1" dirty="0">
                <a:solidFill>
                  <a:srgbClr val="800080"/>
                </a:solidFill>
              </a:rPr>
              <a:t>	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Отже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зміст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і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запропоновані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форми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роботи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повинні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сприяти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виробленню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критичного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ставлення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батьків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до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особистої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педагогічної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діяльності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й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сім’ї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удосконаленню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вміння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аналізувати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конкретні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педагогічні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ситуації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та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знаходити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вірні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рішення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, а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також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дає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змогу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батькам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сформулювати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свою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позицію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як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вихователів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і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накреслити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стратегію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виховання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дитини</a:t>
            </a:r>
            <a:r>
              <a:rPr lang="ru-UA" sz="880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ru-UA" sz="8800" dirty="0">
              <a:ea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endParaRPr lang="uk-UA" sz="8800" dirty="0"/>
          </a:p>
          <a:p>
            <a:pPr algn="just">
              <a:lnSpc>
                <a:spcPct val="150000"/>
              </a:lnSpc>
            </a:pPr>
            <a:endParaRPr lang="uk-UA" sz="5400" i="1" dirty="0">
              <a:solidFill>
                <a:srgbClr val="800080"/>
              </a:solidFill>
            </a:endParaRPr>
          </a:p>
          <a:p>
            <a:endParaRPr lang="uk-UA" sz="5400" i="1" dirty="0"/>
          </a:p>
          <a:p>
            <a:pPr>
              <a:lnSpc>
                <a:spcPct val="130000"/>
              </a:lnSpc>
            </a:pPr>
            <a:r>
              <a:rPr lang="uk-UA" sz="6600" i="1" dirty="0"/>
              <a:t>													</a:t>
            </a:r>
          </a:p>
          <a:p>
            <a:pPr>
              <a:lnSpc>
                <a:spcPct val="130000"/>
              </a:lnSpc>
            </a:pPr>
            <a:endParaRPr lang="uk-UA" sz="6600" i="1" dirty="0"/>
          </a:p>
          <a:p>
            <a:pPr algn="just">
              <a:lnSpc>
                <a:spcPct val="130000"/>
              </a:lnSpc>
            </a:pPr>
            <a:r>
              <a:rPr lang="uk-UA" sz="6600" i="1" dirty="0"/>
              <a:t>	 													</a:t>
            </a:r>
            <a:endParaRPr lang="uk-UA" sz="5400" b="1" i="1" dirty="0">
              <a:solidFill>
                <a:srgbClr val="80008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CE520F-DBE8-4A21-8FC3-74FC9903E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1090" y="13043892"/>
            <a:ext cx="11953328" cy="89649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19070" y="1028628"/>
            <a:ext cx="29932522" cy="1957401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uk-UA" sz="5400" b="1" dirty="0"/>
              <a:t>	</a:t>
            </a:r>
          </a:p>
          <a:p>
            <a:pPr algn="ctr"/>
            <a:endParaRPr lang="uk-UA" sz="9600" b="1" dirty="0">
              <a:solidFill>
                <a:srgbClr val="800080"/>
              </a:solidFill>
              <a:latin typeface="Arial Black" pitchFamily="34" charset="0"/>
            </a:endParaRPr>
          </a:p>
          <a:p>
            <a:endParaRPr lang="uk-UA" sz="5400" i="1" dirty="0"/>
          </a:p>
          <a:p>
            <a:endParaRPr lang="uk-UA" sz="5400" i="1" dirty="0"/>
          </a:p>
          <a:p>
            <a:endParaRPr lang="uk-UA" sz="5400" i="1" dirty="0"/>
          </a:p>
          <a:p>
            <a:endParaRPr lang="uk-UA" sz="5400" i="1" dirty="0"/>
          </a:p>
          <a:p>
            <a:endParaRPr lang="uk-UA" sz="5400" i="1" dirty="0"/>
          </a:p>
          <a:p>
            <a:pPr algn="just">
              <a:spcAft>
                <a:spcPts val="0"/>
              </a:spcAft>
            </a:pPr>
            <a:r>
              <a:rPr lang="uk-UA" sz="6600" i="1" dirty="0"/>
              <a:t>		</a:t>
            </a:r>
            <a:r>
              <a:rPr lang="ru-UA" sz="8000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Виховання</a:t>
            </a:r>
            <a:r>
              <a:rPr lang="ru-UA" sz="8000" i="1" dirty="0">
                <a:solidFill>
                  <a:srgbClr val="000000"/>
                </a:solidFill>
                <a:ea typeface="Times New Roman" panose="02020603050405020304" pitchFamily="18" charset="0"/>
              </a:rPr>
              <a:t> є </a:t>
            </a:r>
            <a:r>
              <a:rPr lang="ru-UA" sz="8000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процес</a:t>
            </a:r>
            <a:r>
              <a:rPr lang="ru-UA" sz="8000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соціальний</a:t>
            </a:r>
            <a:r>
              <a:rPr lang="ru-UA" sz="8000" i="1" dirty="0">
                <a:solidFill>
                  <a:srgbClr val="000000"/>
                </a:solidFill>
                <a:ea typeface="Times New Roman" panose="02020603050405020304" pitchFamily="18" charset="0"/>
              </a:rPr>
              <a:t>… </a:t>
            </a:r>
            <a:r>
              <a:rPr lang="ru-UA" sz="8000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Виховує</a:t>
            </a:r>
            <a:r>
              <a:rPr lang="ru-UA" sz="8000" i="1" dirty="0">
                <a:solidFill>
                  <a:srgbClr val="000000"/>
                </a:solidFill>
                <a:ea typeface="Times New Roman" panose="02020603050405020304" pitchFamily="18" charset="0"/>
              </a:rPr>
              <a:t> все: люди, </a:t>
            </a:r>
            <a:r>
              <a:rPr lang="ru-UA" sz="8000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речі</a:t>
            </a:r>
            <a:r>
              <a:rPr lang="ru-UA" sz="8000" i="1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ru-UA" sz="8000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явища</a:t>
            </a:r>
            <a:r>
              <a:rPr lang="ru-UA" sz="8000" i="1" dirty="0">
                <a:solidFill>
                  <a:srgbClr val="000000"/>
                </a:solidFill>
                <a:ea typeface="Times New Roman" panose="02020603050405020304" pitchFamily="18" charset="0"/>
              </a:rPr>
              <a:t>, але перш за все і </a:t>
            </a:r>
            <a:r>
              <a:rPr lang="ru-UA" sz="8000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більше</a:t>
            </a:r>
            <a:r>
              <a:rPr lang="ru-UA" sz="8000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всього</a:t>
            </a:r>
            <a:r>
              <a:rPr lang="ru-UA" sz="8000" i="1" dirty="0">
                <a:solidFill>
                  <a:srgbClr val="000000"/>
                </a:solidFill>
                <a:ea typeface="Times New Roman" panose="02020603050405020304" pitchFamily="18" charset="0"/>
              </a:rPr>
              <a:t> – люди. З них на </a:t>
            </a:r>
            <a:r>
              <a:rPr lang="ru-UA" sz="8000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першому</a:t>
            </a:r>
            <a:r>
              <a:rPr lang="ru-UA" sz="8000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місці</a:t>
            </a:r>
            <a:r>
              <a:rPr lang="ru-UA" sz="8000" i="1" dirty="0">
                <a:solidFill>
                  <a:srgbClr val="000000"/>
                </a:solidFill>
                <a:ea typeface="Times New Roman" panose="02020603050405020304" pitchFamily="18" charset="0"/>
              </a:rPr>
              <a:t> – батьки і педагоги". Лише у </a:t>
            </a:r>
            <a:r>
              <a:rPr lang="ru-UA" sz="8000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співпраці</a:t>
            </a:r>
            <a:r>
              <a:rPr lang="ru-UA" sz="8000" i="1" dirty="0">
                <a:solidFill>
                  <a:srgbClr val="000000"/>
                </a:solidFill>
                <a:ea typeface="Times New Roman" panose="02020603050405020304" pitchFamily="18" charset="0"/>
              </a:rPr>
              <a:t> з батьками </a:t>
            </a:r>
            <a:r>
              <a:rPr lang="ru-UA" sz="8000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можна</a:t>
            </a:r>
            <a:r>
              <a:rPr lang="ru-UA" sz="8000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досягти</a:t>
            </a:r>
            <a:r>
              <a:rPr lang="ru-UA" sz="8000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поставленої</a:t>
            </a:r>
            <a:r>
              <a:rPr lang="ru-UA" sz="8000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виховної</a:t>
            </a:r>
            <a:r>
              <a:rPr lang="ru-UA" sz="8000" i="1" dirty="0">
                <a:solidFill>
                  <a:srgbClr val="000000"/>
                </a:solidFill>
                <a:ea typeface="Times New Roman" panose="02020603050405020304" pitchFamily="18" charset="0"/>
              </a:rPr>
              <a:t> мети – </a:t>
            </a:r>
            <a:r>
              <a:rPr lang="ru-UA" sz="8000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виховання</a:t>
            </a:r>
            <a:r>
              <a:rPr lang="ru-UA" sz="8000" i="1" dirty="0">
                <a:solidFill>
                  <a:srgbClr val="000000"/>
                </a:solidFill>
                <a:ea typeface="Times New Roman" panose="02020603050405020304" pitchFamily="18" charset="0"/>
              </a:rPr>
              <a:t> ОСОБИСТОСТІ, </a:t>
            </a:r>
            <a:r>
              <a:rPr lang="ru-UA" sz="8000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високоморальної</a:t>
            </a:r>
            <a:r>
              <a:rPr lang="ru-UA" sz="8000" i="1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ru-UA" sz="8000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творчої</a:t>
            </a:r>
            <a:r>
              <a:rPr lang="ru-UA" sz="8000" i="1" dirty="0">
                <a:solidFill>
                  <a:srgbClr val="000000"/>
                </a:solidFill>
                <a:ea typeface="Times New Roman" panose="02020603050405020304" pitchFamily="18" charset="0"/>
              </a:rPr>
              <a:t> та </a:t>
            </a:r>
            <a:r>
              <a:rPr lang="ru-UA" sz="8000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здорової</a:t>
            </a:r>
            <a:r>
              <a:rPr lang="ru-UA" sz="8000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людини</a:t>
            </a:r>
            <a:r>
              <a:rPr lang="ru-UA" sz="8000" i="1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ru-UA" sz="8000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uk-UA" sz="6600" i="1" dirty="0">
              <a:solidFill>
                <a:srgbClr val="000000"/>
              </a:solidFill>
            </a:endParaRPr>
          </a:p>
          <a:p>
            <a:pPr algn="just">
              <a:spcAft>
                <a:spcPts val="0"/>
              </a:spcAft>
            </a:pPr>
            <a:endParaRPr lang="uk-UA" sz="6600" i="1" dirty="0">
              <a:solidFill>
                <a:srgbClr val="000000"/>
              </a:solidFill>
            </a:endParaRPr>
          </a:p>
          <a:p>
            <a:pPr algn="just">
              <a:spcAft>
                <a:spcPts val="0"/>
              </a:spcAft>
            </a:pPr>
            <a:r>
              <a:rPr lang="uk-UA" sz="6000" i="1" dirty="0"/>
              <a:t> 																										</a:t>
            </a:r>
            <a:r>
              <a:rPr lang="uk-UA" sz="5400" b="1" i="1" dirty="0"/>
              <a:t>А</a:t>
            </a:r>
            <a:r>
              <a:rPr lang="uk-UA" sz="5400" b="1" dirty="0"/>
              <a:t>. С. Макаренко</a:t>
            </a:r>
            <a:endParaRPr lang="uk-UA" sz="5400" dirty="0"/>
          </a:p>
          <a:p>
            <a:pPr lvl="0" algn="just">
              <a:lnSpc>
                <a:spcPct val="120000"/>
              </a:lnSpc>
            </a:pPr>
            <a:endParaRPr lang="uk-UA" sz="5400" b="1" i="1" dirty="0">
              <a:solidFill>
                <a:srgbClr val="80008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733450" y="885752"/>
            <a:ext cx="28957587" cy="857256"/>
          </a:xfrm>
          <a:prstGeom prst="rect">
            <a:avLst/>
          </a:prstGeom>
        </p:spPr>
        <p:txBody>
          <a:bodyPr/>
          <a:lstStyle/>
          <a:p>
            <a:pPr marL="1371600" indent="-1371600" algn="ctr" defTabSz="3124200">
              <a:lnSpc>
                <a:spcPct val="65000"/>
              </a:lnSpc>
            </a:pPr>
            <a:endParaRPr lang="uk-UA" sz="9600" dirty="0">
              <a:solidFill>
                <a:srgbClr val="9933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662012" y="2386708"/>
            <a:ext cx="28957587" cy="18501684"/>
          </a:xfrm>
          <a:prstGeom prst="rect">
            <a:avLst/>
          </a:prstGeom>
        </p:spPr>
        <p:txBody>
          <a:bodyPr/>
          <a:lstStyle/>
          <a:p>
            <a:pPr algn="just">
              <a:spcAft>
                <a:spcPts val="0"/>
              </a:spcAft>
            </a:pPr>
            <a:r>
              <a:rPr lang="uk-UA" sz="5400" b="1" dirty="0"/>
              <a:t>	</a:t>
            </a:r>
            <a:r>
              <a:rPr lang="ru-UA" sz="54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Викладач</a:t>
            </a:r>
            <a:r>
              <a:rPr lang="ru-UA" sz="54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– центральна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постать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освітнього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та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виховного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процесу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в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навчальному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закладі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.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Навчання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й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виховання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студентів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якщо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висловитися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метафорично,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це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два береги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однієї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повноводної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ріки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які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не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можуть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існувати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одне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без одного, є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рівнозначними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й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однаково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важливими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.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Кожний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педагогічний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працівник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також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має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пам’ятати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: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навчаючи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–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виховуємо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5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студентів</a:t>
            </a:r>
            <a:r>
              <a:rPr lang="ru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ru-UA" sz="4800" dirty="0">
              <a:ea typeface="Times New Roman" panose="02020603050405020304" pitchFamily="18" charset="0"/>
            </a:endParaRPr>
          </a:p>
          <a:p>
            <a:pPr lvl="0" algn="just"/>
            <a:r>
              <a:rPr lang="uk-UA" sz="5400" b="1" dirty="0"/>
              <a:t>	</a:t>
            </a:r>
            <a:r>
              <a:rPr lang="uk-UA" sz="5400" b="1" dirty="0">
                <a:solidFill>
                  <a:srgbClr val="000000"/>
                </a:solidFill>
              </a:rPr>
              <a:t>Куратор (лат. — </a:t>
            </a:r>
            <a:r>
              <a:rPr lang="uk-UA" sz="5400" b="1" dirty="0" err="1">
                <a:solidFill>
                  <a:srgbClr val="000000"/>
                </a:solidFill>
              </a:rPr>
              <a:t>curator</a:t>
            </a:r>
            <a:r>
              <a:rPr lang="uk-UA" sz="5400" b="1" dirty="0">
                <a:solidFill>
                  <a:srgbClr val="000000"/>
                </a:solidFill>
              </a:rPr>
              <a:t>)</a:t>
            </a:r>
            <a:r>
              <a:rPr lang="uk-UA" sz="5400" dirty="0">
                <a:solidFill>
                  <a:srgbClr val="000000"/>
                </a:solidFill>
              </a:rPr>
              <a:t> у перекладі з латинської мови означає опікун. Він здійснює виховний влив на студентську молодь шляхом проведення різноманітних виховних заходів та залучення їх до самовиховання, сприяє становленню доброзичливих, морально-етичних, гуманістичних стосунків серед студентства, виступає посередником у взаємодії вихованців з професорсько-викладацьким складом, керівництвом.</a:t>
            </a:r>
          </a:p>
          <a:p>
            <a:pPr algn="just"/>
            <a:r>
              <a:rPr lang="uk-UA" sz="5400" dirty="0"/>
              <a:t>	</a:t>
            </a: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25230" y="10235580"/>
            <a:ext cx="10573920" cy="6411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562" y="12829840"/>
            <a:ext cx="7643866" cy="546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40297" y="14022956"/>
            <a:ext cx="9009063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76260" y="1385818"/>
            <a:ext cx="29932522" cy="19574012"/>
          </a:xfrm>
          <a:prstGeom prst="rect">
            <a:avLst/>
          </a:prstGeo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uk-UA" sz="5400" b="1" dirty="0"/>
              <a:t>	</a:t>
            </a:r>
            <a:r>
              <a:rPr lang="ru-UA" sz="72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Організація</a:t>
            </a:r>
            <a:r>
              <a:rPr lang="ru-UA" sz="72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ru-UA" sz="72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роботи</a:t>
            </a:r>
            <a:r>
              <a:rPr lang="ru-UA" sz="72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 з батьками </a:t>
            </a:r>
            <a:r>
              <a:rPr lang="ru-UA" sz="72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здійснюється</a:t>
            </a:r>
            <a:r>
              <a:rPr lang="ru-UA" sz="72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 за такими </a:t>
            </a:r>
            <a:r>
              <a:rPr lang="ru-UA" sz="72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основними</a:t>
            </a:r>
            <a:r>
              <a:rPr lang="ru-UA" sz="72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ru-UA" sz="72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напрямами</a:t>
            </a:r>
            <a:r>
              <a:rPr lang="ru-UA" sz="72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:</a:t>
            </a: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- </a:t>
            </a:r>
            <a:r>
              <a:rPr lang="ru-UA" sz="7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вивчення</a:t>
            </a:r>
            <a:r>
              <a:rPr lang="ru-UA" sz="7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сімей</a:t>
            </a:r>
            <a:r>
              <a:rPr lang="ru-UA" sz="7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студентів</a:t>
            </a:r>
            <a:r>
              <a:rPr lang="ru-UA" sz="72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ru-UA" sz="7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їх</a:t>
            </a:r>
            <a:r>
              <a:rPr lang="ru-UA" sz="7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виховного</a:t>
            </a:r>
            <a:r>
              <a:rPr lang="ru-UA" sz="7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потенціалу</a:t>
            </a:r>
            <a:r>
              <a:rPr lang="ru-UA" sz="7200" dirty="0">
                <a:solidFill>
                  <a:srgbClr val="000000"/>
                </a:solidFill>
                <a:ea typeface="Times New Roman" panose="02020603050405020304" pitchFamily="18" charset="0"/>
              </a:rPr>
              <a:t>;</a:t>
            </a:r>
            <a:endParaRPr lang="uk-UA" sz="72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UA" sz="7200" dirty="0"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sz="7200" dirty="0">
                <a:solidFill>
                  <a:srgbClr val="000000"/>
                </a:solidFill>
                <a:ea typeface="Times New Roman" panose="02020603050405020304" pitchFamily="18" charset="0"/>
              </a:rPr>
              <a:t> - </a:t>
            </a:r>
            <a:r>
              <a:rPr lang="ru-UA" sz="7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включення</a:t>
            </a:r>
            <a:r>
              <a:rPr lang="ru-UA" sz="7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батьків</a:t>
            </a:r>
            <a:r>
              <a:rPr lang="ru-UA" sz="7200" dirty="0">
                <a:solidFill>
                  <a:srgbClr val="000000"/>
                </a:solidFill>
                <a:ea typeface="Times New Roman" panose="02020603050405020304" pitchFamily="18" charset="0"/>
              </a:rPr>
              <a:t> у </a:t>
            </a:r>
            <a:r>
              <a:rPr lang="ru-UA" sz="7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навчально-виховний</a:t>
            </a:r>
            <a:r>
              <a:rPr lang="ru-UA" sz="7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процес</a:t>
            </a:r>
            <a:r>
              <a:rPr lang="ru-UA" sz="7200" dirty="0">
                <a:solidFill>
                  <a:srgbClr val="000000"/>
                </a:solidFill>
                <a:ea typeface="Times New Roman" panose="02020603050405020304" pitchFamily="18" charset="0"/>
              </a:rPr>
              <a:t> як </a:t>
            </a:r>
            <a:r>
              <a:rPr lang="ru-UA" sz="7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рівноправних</a:t>
            </a:r>
            <a:r>
              <a:rPr lang="ru-UA" sz="7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учасників</a:t>
            </a:r>
            <a:r>
              <a:rPr lang="ru-UA" sz="7200" dirty="0">
                <a:solidFill>
                  <a:srgbClr val="000000"/>
                </a:solidFill>
                <a:ea typeface="Times New Roman" panose="02020603050405020304" pitchFamily="18" charset="0"/>
              </a:rPr>
              <a:t>;</a:t>
            </a:r>
            <a:endParaRPr lang="uk-UA" sz="72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UA" sz="7200" dirty="0"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sz="7200" dirty="0">
                <a:solidFill>
                  <a:srgbClr val="000000"/>
                </a:solidFill>
                <a:ea typeface="Times New Roman" panose="02020603050405020304" pitchFamily="18" charset="0"/>
              </a:rPr>
              <a:t> - інтеграція зусиль і гармонізація взаємин </a:t>
            </a: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sz="7200" dirty="0">
                <a:solidFill>
                  <a:srgbClr val="000000"/>
                </a:solidFill>
                <a:ea typeface="Times New Roman" panose="02020603050405020304" pitchFamily="18" charset="0"/>
              </a:rPr>
              <a:t>педагогічного колективу і батьківської </a:t>
            </a: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sz="7200" dirty="0">
                <a:solidFill>
                  <a:srgbClr val="000000"/>
                </a:solidFill>
                <a:ea typeface="Times New Roman" panose="02020603050405020304" pitchFamily="18" charset="0"/>
              </a:rPr>
              <a:t>громадськості, створення сприятливих умов</a:t>
            </a: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sz="7200" dirty="0">
                <a:solidFill>
                  <a:srgbClr val="000000"/>
                </a:solidFill>
                <a:ea typeface="Times New Roman" panose="02020603050405020304" pitchFamily="18" charset="0"/>
              </a:rPr>
              <a:t> для ефективної роботи освітнього закладу;</a:t>
            </a: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UA" sz="7200" dirty="0"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sz="7200" dirty="0">
                <a:solidFill>
                  <a:srgbClr val="000000"/>
                </a:solidFill>
                <a:ea typeface="Times New Roman" panose="02020603050405020304" pitchFamily="18" charset="0"/>
              </a:rPr>
              <a:t> - формування педагогічної культури сучасної сім’ї та допомога батькам у їх психолого-педагогічній самоосвіті;</a:t>
            </a: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UA" sz="7200" dirty="0"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sz="7200" dirty="0">
                <a:solidFill>
                  <a:srgbClr val="000000"/>
                </a:solidFill>
                <a:ea typeface="Times New Roman" panose="02020603050405020304" pitchFamily="18" charset="0"/>
              </a:rPr>
              <a:t> - корекція виховної діяльності родин/сімей з різним віком сімейного неблагополуччя</a:t>
            </a:r>
            <a:r>
              <a:rPr lang="uk-UA" sz="540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ru-UA" sz="4800" dirty="0">
              <a:ea typeface="Times New Roman" panose="02020603050405020304" pitchFamily="18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35958" y="8529618"/>
            <a:ext cx="8858311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76260" y="1385818"/>
            <a:ext cx="29932522" cy="19574012"/>
          </a:xfrm>
          <a:prstGeom prst="rect">
            <a:avLst/>
          </a:prstGeo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uk-UA" sz="5400" b="1" dirty="0"/>
              <a:t>	</a:t>
            </a:r>
            <a:r>
              <a:rPr lang="uk-UA" sz="5400" dirty="0"/>
              <a:t> </a:t>
            </a:r>
            <a:r>
              <a:rPr lang="ru-UA" sz="80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Основними</a:t>
            </a:r>
            <a:r>
              <a:rPr lang="ru-UA" sz="80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ru-UA" sz="80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напрямами</a:t>
            </a:r>
            <a:r>
              <a:rPr lang="ru-UA" sz="80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ru-UA" sz="80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спільної</a:t>
            </a:r>
            <a:r>
              <a:rPr lang="ru-UA" sz="80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ru-UA" sz="80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діяльності</a:t>
            </a:r>
            <a:r>
              <a:rPr lang="ru-UA" sz="80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ru-UA" sz="80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кураторів</a:t>
            </a:r>
            <a:r>
              <a:rPr lang="ru-UA" sz="80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 і </a:t>
            </a:r>
            <a:r>
              <a:rPr lang="ru-UA" sz="80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батьків</a:t>
            </a:r>
            <a:r>
              <a:rPr lang="ru-UA" sz="80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 у </a:t>
            </a:r>
            <a:r>
              <a:rPr lang="ru-UA" sz="80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коледжі</a:t>
            </a:r>
            <a:r>
              <a:rPr lang="ru-UA" sz="80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 є:</a:t>
            </a:r>
            <a:endParaRPr lang="ru-UA" sz="8000" dirty="0">
              <a:solidFill>
                <a:schemeClr val="accent2"/>
              </a:solidFill>
              <a:ea typeface="Times New Roman" panose="02020603050405020304" pitchFamily="18" charset="0"/>
            </a:endParaRPr>
          </a:p>
          <a:p>
            <a:pPr algn="just"/>
            <a:endParaRPr lang="uk-UA" sz="8000" b="1" dirty="0">
              <a:solidFill>
                <a:schemeClr val="accent2"/>
              </a:solidFill>
            </a:endParaRPr>
          </a:p>
          <a:p>
            <a:pPr algn="just"/>
            <a:endParaRPr lang="uk-UA" sz="8000" b="1" dirty="0">
              <a:solidFill>
                <a:schemeClr val="accent2"/>
              </a:solidFill>
            </a:endParaRP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-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підтримка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фізичного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здоров'я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студентів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;</a:t>
            </a:r>
            <a:endParaRPr lang="uk-UA" sz="80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UA" sz="8000" dirty="0"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-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спілкування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й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формування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особистісних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орієнтацій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студентів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: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інтерес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до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життя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інтерес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до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людини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інтерес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до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культури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що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сприяють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розумінню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загальнолюдських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цінностей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;</a:t>
            </a:r>
            <a:endParaRPr lang="uk-UA" sz="80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UA" sz="8000" dirty="0"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-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пізнавальна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сфера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життя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студентів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(робота з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викладачами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-предметниками) з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урахуванням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їх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індивідуальних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особливостей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;</a:t>
            </a:r>
            <a:endParaRPr lang="uk-UA" sz="80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UA" sz="8000" dirty="0"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- 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робота з родиною –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вплив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на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виховний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потенціал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родини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;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об'єктом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уваги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є не сама родина, а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сімейне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8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виховання</a:t>
            </a:r>
            <a:r>
              <a:rPr lang="ru-UA" sz="800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ru-UA" sz="8000" dirty="0">
              <a:ea typeface="Times New Roman" panose="02020603050405020304" pitchFamily="18" charset="0"/>
            </a:endParaRP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37674" y="3322812"/>
            <a:ext cx="8143932" cy="532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F0CEAE-4C74-4A7E-8BE9-3B8AD94E5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1664">
            <a:off x="-583368" y="467722"/>
            <a:ext cx="13285476" cy="88569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03DEA8-A507-4350-BD69-7DF79B1BD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90945">
            <a:off x="14261288" y="-1025992"/>
            <a:ext cx="17777726" cy="118444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D73AF1-B939-4A45-AFAF-8F1FCF500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578" y="12035780"/>
            <a:ext cx="13757922" cy="91576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1FD664-D382-43D2-B7E2-77D7D64E9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99839">
            <a:off x="18047229" y="12610188"/>
            <a:ext cx="12394562" cy="77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06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751692-31ED-442D-82BC-CCA9CE917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261" y="0"/>
            <a:ext cx="32402607" cy="46909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04A65D-BF2B-4419-B5E1-1023FF7AB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180"/>
            <a:ext cx="11149626" cy="69127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4809C2-C425-4D96-872B-01417DE99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0109" y="8867428"/>
            <a:ext cx="10909212" cy="72728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ECAFFF-C862-4C99-8BA6-8FC9280DE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0109" y="14196020"/>
            <a:ext cx="9505056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29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76260" y="1385818"/>
            <a:ext cx="29932522" cy="1957401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uk-UA" sz="5400" b="1" dirty="0"/>
              <a:t>	</a:t>
            </a:r>
            <a:r>
              <a:rPr lang="ru-UA" sz="80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8000" b="1" dirty="0" err="1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Найефективнішими</a:t>
            </a:r>
            <a:r>
              <a:rPr lang="ru-UA" sz="8000" b="1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формами психолого-</a:t>
            </a:r>
            <a:r>
              <a:rPr lang="ru-UA" sz="8000" b="1" dirty="0" err="1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педагогічної</a:t>
            </a:r>
            <a:r>
              <a:rPr lang="ru-UA" sz="8000" b="1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8000" b="1" dirty="0" err="1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UA" sz="8000" b="1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8000" b="1" dirty="0" err="1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батьків</a:t>
            </a:r>
            <a:r>
              <a:rPr lang="ru-UA" sz="8000" b="1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є:</a:t>
            </a:r>
            <a:endParaRPr lang="uk-UA" sz="8000" b="1" dirty="0">
              <a:solidFill>
                <a:schemeClr val="accent2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uk-UA" sz="54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9600" b="1" dirty="0"/>
              <a:t>-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батьківські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ринги</a:t>
            </a:r>
            <a:r>
              <a:rPr lang="uk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;</a:t>
            </a:r>
          </a:p>
          <a:p>
            <a:pPr marL="685800" indent="-6858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батьківський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тренінг</a:t>
            </a:r>
            <a:r>
              <a:rPr lang="uk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; </a:t>
            </a:r>
          </a:p>
          <a:p>
            <a:pPr marL="685800" indent="-6858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конференції</a:t>
            </a:r>
            <a:r>
              <a:rPr lang="uk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; </a:t>
            </a:r>
          </a:p>
          <a:p>
            <a:pPr marL="685800" indent="-6858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батьківські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збори</a:t>
            </a:r>
            <a:r>
              <a:rPr lang="uk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;</a:t>
            </a:r>
          </a:p>
          <a:p>
            <a:pPr marL="685800" indent="-6858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відвідування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родини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студента</a:t>
            </a:r>
            <a:r>
              <a:rPr lang="uk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; </a:t>
            </a:r>
          </a:p>
          <a:p>
            <a:pPr marL="685800" indent="-6858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uk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і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ндивідуальні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тематичні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консультації</a:t>
            </a:r>
            <a:r>
              <a:rPr lang="uk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; </a:t>
            </a:r>
          </a:p>
          <a:p>
            <a:pPr marL="685800" indent="-6858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практикуми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UA" sz="9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тощо</a:t>
            </a:r>
            <a:r>
              <a:rPr lang="ru-UA" sz="960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ru-UA" sz="9600" dirty="0">
              <a:ea typeface="Times New Roman" panose="02020603050405020304" pitchFamily="18" charset="0"/>
            </a:endParaRPr>
          </a:p>
          <a:p>
            <a:pPr algn="just"/>
            <a:endParaRPr lang="uk-UA" sz="5200" b="1" i="1" dirty="0">
              <a:solidFill>
                <a:srgbClr val="800080"/>
              </a:solidFill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10193" y="3217836"/>
            <a:ext cx="7143800" cy="5908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13538" y="10958511"/>
            <a:ext cx="8929750" cy="465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19070" y="1028628"/>
            <a:ext cx="29932522" cy="195740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uk-UA" sz="72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Батьківські ринги </a:t>
            </a:r>
            <a:r>
              <a:rPr lang="uk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одна з дискусійних форм спілкування батьків і формування батьківського колективу. </a:t>
            </a:r>
          </a:p>
          <a:p>
            <a:pPr lvl="0"/>
            <a:endParaRPr kumimoji="0" lang="uk-UA" sz="7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lvl="0"/>
            <a:r>
              <a:rPr lang="ru-UA" sz="72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Батьківський</a:t>
            </a:r>
            <a:r>
              <a:rPr lang="ru-UA" sz="72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тренінг</a:t>
            </a:r>
            <a:r>
              <a:rPr lang="ru-UA" sz="72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інноваційна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форма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72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 батьками,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хочуть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змінити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своє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ставлення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endParaRPr lang="uk-UA" sz="72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поведінки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взаємодії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власною</a:t>
            </a:r>
            <a:r>
              <a:rPr lang="uk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дитиною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зробити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72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більш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відкритим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довірливим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uk-UA" sz="72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kumimoji="0" lang="uk-UA" sz="7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lvl="0"/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UA" sz="72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батьківських</a:t>
            </a:r>
            <a:r>
              <a:rPr lang="ru-UA" sz="72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конференціях</a:t>
            </a:r>
            <a:r>
              <a:rPr lang="ru-UA" sz="72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обговорюються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важливі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72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проблеми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період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значних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змін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суспільно-політичному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72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і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соціально-економічному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житті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7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держави</a:t>
            </a:r>
            <a:r>
              <a:rPr lang="ru-UA" sz="7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uk-UA" sz="72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kumimoji="0" lang="uk-UA" sz="7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r>
              <a:rPr lang="uk-UA" sz="7200" dirty="0">
                <a:latin typeface="+mj-lt"/>
              </a:rPr>
              <a:t>                                         </a:t>
            </a:r>
            <a:r>
              <a:rPr lang="ru-UA" sz="7200" b="1" dirty="0" err="1">
                <a:latin typeface="+mj-lt"/>
              </a:rPr>
              <a:t>Батьківські</a:t>
            </a:r>
            <a:r>
              <a:rPr lang="ru-UA" sz="7200" b="1" dirty="0">
                <a:latin typeface="+mj-lt"/>
              </a:rPr>
              <a:t> </a:t>
            </a:r>
            <a:r>
              <a:rPr lang="ru-UA" sz="7200" b="1" dirty="0" err="1">
                <a:latin typeface="+mj-lt"/>
              </a:rPr>
              <a:t>збори</a:t>
            </a:r>
            <a:r>
              <a:rPr lang="ru-UA" sz="7200" b="1" dirty="0">
                <a:latin typeface="+mj-lt"/>
              </a:rPr>
              <a:t> </a:t>
            </a:r>
            <a:r>
              <a:rPr lang="ru-UA" sz="7200" dirty="0">
                <a:latin typeface="+mj-lt"/>
              </a:rPr>
              <a:t>– </a:t>
            </a:r>
            <a:r>
              <a:rPr lang="ru-UA" sz="7200" dirty="0" err="1">
                <a:latin typeface="+mj-lt"/>
              </a:rPr>
              <a:t>громадський</a:t>
            </a:r>
            <a:r>
              <a:rPr lang="ru-UA" sz="7200" dirty="0">
                <a:latin typeface="+mj-lt"/>
              </a:rPr>
              <a:t> орган, </a:t>
            </a:r>
            <a:r>
              <a:rPr lang="ru-UA" sz="7200" dirty="0" err="1">
                <a:latin typeface="+mj-lt"/>
              </a:rPr>
              <a:t>який</a:t>
            </a:r>
            <a:r>
              <a:rPr lang="uk-UA" sz="7200" dirty="0">
                <a:latin typeface="+mj-lt"/>
              </a:rPr>
              <a:t> </a:t>
            </a:r>
          </a:p>
          <a:p>
            <a:r>
              <a:rPr lang="uk-UA" sz="7200" dirty="0">
                <a:latin typeface="+mj-lt"/>
              </a:rPr>
              <a:t>                                          </a:t>
            </a:r>
            <a:r>
              <a:rPr lang="ru-UA" sz="7200" dirty="0" err="1">
                <a:latin typeface="+mj-lt"/>
              </a:rPr>
              <a:t>своїми</a:t>
            </a:r>
            <a:r>
              <a:rPr lang="ru-UA" sz="7200" dirty="0">
                <a:latin typeface="+mj-lt"/>
              </a:rPr>
              <a:t> </a:t>
            </a:r>
            <a:r>
              <a:rPr lang="ru-UA" sz="7200" dirty="0" err="1">
                <a:latin typeface="+mj-lt"/>
              </a:rPr>
              <a:t>рішеннями</a:t>
            </a:r>
            <a:r>
              <a:rPr lang="ru-UA" sz="7200" dirty="0">
                <a:latin typeface="+mj-lt"/>
              </a:rPr>
              <a:t> </a:t>
            </a:r>
            <a:r>
              <a:rPr lang="ru-UA" sz="7200" dirty="0" err="1">
                <a:latin typeface="+mj-lt"/>
              </a:rPr>
              <a:t>визначає</a:t>
            </a:r>
            <a:r>
              <a:rPr lang="ru-UA" sz="7200" dirty="0">
                <a:latin typeface="+mj-lt"/>
              </a:rPr>
              <a:t> </a:t>
            </a:r>
            <a:r>
              <a:rPr lang="ru-UA" sz="7200" dirty="0" err="1">
                <a:latin typeface="+mj-lt"/>
              </a:rPr>
              <a:t>завдання</a:t>
            </a:r>
            <a:r>
              <a:rPr lang="ru-UA" sz="7200" dirty="0">
                <a:latin typeface="+mj-lt"/>
              </a:rPr>
              <a:t>, </a:t>
            </a:r>
            <a:r>
              <a:rPr lang="ru-UA" sz="7200" dirty="0" err="1">
                <a:latin typeface="+mj-lt"/>
              </a:rPr>
              <a:t>зміст</a:t>
            </a:r>
            <a:r>
              <a:rPr lang="ru-UA" sz="7200" dirty="0">
                <a:latin typeface="+mj-lt"/>
              </a:rPr>
              <a:t>, </a:t>
            </a:r>
            <a:r>
              <a:rPr lang="uk-UA" sz="7200" dirty="0">
                <a:latin typeface="+mj-lt"/>
              </a:rPr>
              <a:t>  </a:t>
            </a:r>
          </a:p>
          <a:p>
            <a:r>
              <a:rPr lang="uk-UA" sz="7200" dirty="0">
                <a:latin typeface="+mj-lt"/>
              </a:rPr>
              <a:t>                                          </a:t>
            </a:r>
            <a:r>
              <a:rPr lang="ru-UA" sz="7200" dirty="0">
                <a:latin typeface="+mj-lt"/>
              </a:rPr>
              <a:t>напрямки</a:t>
            </a:r>
            <a:r>
              <a:rPr lang="uk-UA" sz="7200" dirty="0">
                <a:latin typeface="+mj-lt"/>
              </a:rPr>
              <a:t> </a:t>
            </a:r>
            <a:r>
              <a:rPr lang="ru-UA" sz="7200" dirty="0" err="1">
                <a:latin typeface="+mj-lt"/>
              </a:rPr>
              <a:t>роботи</a:t>
            </a:r>
            <a:r>
              <a:rPr lang="ru-UA" sz="7200" dirty="0">
                <a:latin typeface="+mj-lt"/>
              </a:rPr>
              <a:t> </a:t>
            </a:r>
            <a:r>
              <a:rPr lang="ru-UA" sz="7200" dirty="0" err="1">
                <a:latin typeface="+mj-lt"/>
              </a:rPr>
              <a:t>батьківського</a:t>
            </a:r>
            <a:r>
              <a:rPr lang="ru-UA" sz="7200" dirty="0">
                <a:latin typeface="+mj-lt"/>
              </a:rPr>
              <a:t> </a:t>
            </a:r>
            <a:r>
              <a:rPr lang="ru-UA" sz="7200" dirty="0" err="1">
                <a:latin typeface="+mj-lt"/>
              </a:rPr>
              <a:t>колективу</a:t>
            </a:r>
            <a:r>
              <a:rPr lang="ru-UA" sz="7200" dirty="0">
                <a:latin typeface="+mj-lt"/>
              </a:rPr>
              <a:t>, </a:t>
            </a:r>
            <a:r>
              <a:rPr lang="uk-UA" sz="7200" dirty="0">
                <a:latin typeface="+mj-lt"/>
              </a:rPr>
              <a:t> </a:t>
            </a:r>
          </a:p>
          <a:p>
            <a:r>
              <a:rPr lang="uk-UA" sz="7200" dirty="0">
                <a:latin typeface="+mj-lt"/>
              </a:rPr>
              <a:t>                                          </a:t>
            </a:r>
            <a:r>
              <a:rPr lang="ru-UA" sz="7200" dirty="0" err="1">
                <a:latin typeface="+mj-lt"/>
              </a:rPr>
              <a:t>академічної</a:t>
            </a:r>
            <a:r>
              <a:rPr lang="ru-UA" sz="7200" dirty="0">
                <a:latin typeface="+mj-lt"/>
              </a:rPr>
              <a:t> </a:t>
            </a:r>
            <a:r>
              <a:rPr lang="ru-UA" sz="7200" dirty="0" err="1">
                <a:latin typeface="+mj-lt"/>
              </a:rPr>
              <a:t>групи</a:t>
            </a:r>
            <a:r>
              <a:rPr lang="uk-UA" sz="7200" dirty="0">
                <a:latin typeface="+mj-lt"/>
              </a:rPr>
              <a:t> </a:t>
            </a:r>
            <a:r>
              <a:rPr lang="ru-UA" sz="7200" dirty="0">
                <a:latin typeface="+mj-lt"/>
              </a:rPr>
              <a:t>та </a:t>
            </a:r>
            <a:r>
              <a:rPr lang="ru-UA" sz="7200" dirty="0" err="1">
                <a:latin typeface="+mj-lt"/>
              </a:rPr>
              <a:t>освітнього</a:t>
            </a:r>
            <a:r>
              <a:rPr lang="ru-UA" sz="7200" dirty="0">
                <a:latin typeface="+mj-lt"/>
              </a:rPr>
              <a:t> закладу.</a:t>
            </a:r>
          </a:p>
          <a:p>
            <a:pPr lvl="0"/>
            <a:endParaRPr kumimoji="0" lang="uk-UA" sz="7200" b="1" i="1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25706" y="2053877"/>
            <a:ext cx="975740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0628" y="8623235"/>
            <a:ext cx="7872482" cy="492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45C68C-D71F-48CF-8607-F4528A6C3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88108"/>
            <a:ext cx="9889730" cy="709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32556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881</Words>
  <Application>Microsoft Office PowerPoint</Application>
  <PresentationFormat>Довільний</PresentationFormat>
  <Paragraphs>135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Times New Roman</vt:lpstr>
      <vt:lpstr>Оформление по умолчанию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VNTU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LC3</dc:creator>
  <cp:lastModifiedBy>1</cp:lastModifiedBy>
  <cp:revision>103</cp:revision>
  <dcterms:created xsi:type="dcterms:W3CDTF">2013-05-29T11:27:40Z</dcterms:created>
  <dcterms:modified xsi:type="dcterms:W3CDTF">2023-03-30T11:51:51Z</dcterms:modified>
</cp:coreProperties>
</file>