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жовтня – Європейський день боротьби з торгівлею людьм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r="16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64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ecentralization.gov.ua/uploads/ckeditor/pictures/8622/content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339752" y="0"/>
            <a:ext cx="4825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66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Як </a:t>
            </a:r>
            <a:r>
              <a:rPr lang="ru-RU" sz="28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допомогти</a:t>
            </a:r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</a:t>
            </a:r>
            <a:r>
              <a:rPr lang="ru-RU" sz="28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пошуку</a:t>
            </a:r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близьких</a:t>
            </a:r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та </a:t>
            </a:r>
            <a:r>
              <a:rPr lang="ru-RU" sz="28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рідних</a:t>
            </a:r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sz="28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</a:t>
            </a:r>
            <a:r>
              <a:rPr lang="ru-RU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зникли</a:t>
            </a:r>
            <a:r>
              <a:rPr lang="ru-RU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uk-UA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err="1"/>
              <a:t>Зникнення</a:t>
            </a:r>
            <a:r>
              <a:rPr lang="ru-RU" dirty="0"/>
              <a:t> людей – </a:t>
            </a:r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трагічна</a:t>
            </a:r>
            <a:r>
              <a:rPr lang="ru-RU" dirty="0"/>
              <a:t> </a:t>
            </a:r>
            <a:r>
              <a:rPr lang="ru-RU" dirty="0" err="1"/>
              <a:t>сторінка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та великих </a:t>
            </a:r>
            <a:r>
              <a:rPr lang="ru-RU" dirty="0" err="1"/>
              <a:t>переміщень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траплятися</a:t>
            </a:r>
            <a:r>
              <a:rPr lang="ru-RU" dirty="0"/>
              <a:t> як в </a:t>
            </a:r>
            <a:r>
              <a:rPr lang="ru-RU" dirty="0" err="1"/>
              <a:t>Україні</a:t>
            </a:r>
            <a:r>
              <a:rPr lang="ru-RU" dirty="0"/>
              <a:t>, так і за кордоном.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торгівлею</a:t>
            </a:r>
            <a:r>
              <a:rPr lang="ru-RU" dirty="0"/>
              <a:t> </a:t>
            </a:r>
            <a:r>
              <a:rPr lang="ru-RU" dirty="0" smtClean="0"/>
              <a:t>людьми.</a:t>
            </a:r>
          </a:p>
          <a:p>
            <a:pPr marL="137160" indent="0">
              <a:buNone/>
            </a:pP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/>
              <a:t>знати, як </a:t>
            </a:r>
            <a:r>
              <a:rPr lang="ru-RU" dirty="0" err="1"/>
              <a:t>діяти</a:t>
            </a:r>
            <a:r>
              <a:rPr lang="ru-RU" dirty="0"/>
              <a:t> в таких </a:t>
            </a:r>
            <a:r>
              <a:rPr lang="ru-RU" dirty="0" err="1"/>
              <a:t>ситуаціях</a:t>
            </a:r>
            <a:r>
              <a:rPr lang="ru-RU" dirty="0"/>
              <a:t>, до кого </a:t>
            </a:r>
            <a:r>
              <a:rPr lang="ru-RU" dirty="0" err="1"/>
              <a:t>звертатися</a:t>
            </a:r>
            <a:r>
              <a:rPr lang="ru-RU" dirty="0"/>
              <a:t>, яку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відповідним</a:t>
            </a:r>
            <a:r>
              <a:rPr lang="ru-RU" dirty="0"/>
              <a:t> органам –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та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максимально </a:t>
            </a:r>
            <a:r>
              <a:rPr lang="ru-RU" dirty="0" err="1"/>
              <a:t>ефективними</a:t>
            </a:r>
            <a:r>
              <a:rPr lang="ru-RU" dirty="0"/>
              <a:t>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9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ecentralization.gov.ua/uploads/ckeditor/pictures/8623/content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16200" r="-256" b="9752"/>
          <a:stretch/>
        </p:blipFill>
        <p:spPr bwMode="auto">
          <a:xfrm>
            <a:off x="1547664" y="38598"/>
            <a:ext cx="6510522" cy="68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397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ecentralization.gov.ua/uploads/ckeditor/pictures/8624/content_7-%D0%94%D0%BE%D0%BF%D0%BE%D0%BC%D0%BE%D0%B3%D0%B0_%D0%BF%D0%BE%D1%81%D1%82%D1%80%D0%B0%D0%B6%D0%B4%D0%B0%D0%BB%D0%B8%D0%BC_%D0%B2%D1%96%D0%B4_%D1%82%D0%BE%D1%80%D0%B3%D1%96%D0%B2%D0%BB%D1%96_%D0%BB%D1%8E%D0%B4%D1%8C%D0%BC%D0%B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8"/>
          <a:stretch/>
        </p:blipFill>
        <p:spPr bwMode="auto">
          <a:xfrm>
            <a:off x="-20899" y="1363046"/>
            <a:ext cx="9164899" cy="423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613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-171400"/>
            <a:ext cx="91440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sz="2500" dirty="0"/>
              <a:t/>
            </a:r>
            <a:br>
              <a:rPr lang="uk-UA" sz="2500" dirty="0"/>
            </a:br>
            <a:r>
              <a:rPr lang="uk-UA" sz="2500" dirty="0"/>
              <a:t>Через війну та спричинені нею обмеження щодо проведення часу на вулиці та традиційного навчання у школах діти значно більше часу перебувають в Інтернеті. А там є люди, які можуть так чи інакше скористатися довірливістю чи вразливістю дитини і завдати їй шкоди</a:t>
            </a:r>
            <a:endParaRPr lang="uk-UA" sz="2500" dirty="0"/>
          </a:p>
        </p:txBody>
      </p:sp>
      <p:pic>
        <p:nvPicPr>
          <p:cNvPr id="11266" name="Picture 2" descr="Як захистити дитину в інтернеті - поради дає поліція. Новини Покровська і  Донбасу | POKROVSK.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/>
          <a:stretch/>
        </p:blipFill>
        <p:spPr bwMode="auto">
          <a:xfrm>
            <a:off x="395536" y="2254468"/>
            <a:ext cx="8477250" cy="45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098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ecentralization.gov.ua/uploads/ckeditor/pictures/8625/content_8-%D0%B1%D0%B5%D0%B7%D0%BF%D0%B5%D0%BA%D0%B0_%D0%B4%D1%96%D1%82%D0%B5%D0%B9_%D0%B2_%D1%96%D0%BD%D1%82%D0%B5%D1%80%D0%BD%D0%B5%D1%82%D1%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5"/>
          <a:stretch/>
        </p:blipFill>
        <p:spPr bwMode="auto">
          <a:xfrm>
            <a:off x="1979712" y="22402"/>
            <a:ext cx="5207903" cy="68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1533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Будьте пильними - торгівці людьми маніпулюють довірою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dirty="0" smtClean="0"/>
              <a:t>Торгівля </a:t>
            </a:r>
            <a:r>
              <a:rPr lang="uk-UA" dirty="0"/>
              <a:t>людьми не обов’язково супроводжується насильством або погрозами. Злочинці можуть маніпулювати довірою, зловживати владою або скористатися вразливим становищем людини</a:t>
            </a:r>
            <a:r>
              <a:rPr lang="uk-UA" dirty="0" smtClean="0"/>
              <a:t>.</a:t>
            </a:r>
          </a:p>
          <a:p>
            <a:pPr marL="137160" indent="0" algn="ctr">
              <a:buNone/>
            </a:pPr>
            <a:endParaRPr lang="uk-UA" dirty="0"/>
          </a:p>
          <a:p>
            <a:pPr marL="137160" indent="0" algn="ctr">
              <a:buNone/>
            </a:pPr>
            <a:r>
              <a:rPr lang="uk-UA" dirty="0"/>
              <a:t>Їм допомагають низка міфів про торгівлю людьми і помилкові уявлення про те, хто може бути злочинцем. Найпоширеніші зібрано в цій </a:t>
            </a:r>
            <a:r>
              <a:rPr lang="uk-UA" dirty="0" err="1"/>
              <a:t>інфографіці</a:t>
            </a:r>
            <a:r>
              <a:rPr lang="uk-UA" dirty="0"/>
              <a:t>. Будьте пильними!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595292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ecentralization.gov.ua/uploads/ckeditor/pictures/8626/content_9-%D0%9C%D1%96%D1%84%D0%B8_%D0%BF%D1%80%D0%BE_%D1%82%D0%BE%D1%80%D0%B3%D1%96%D0%B2%D0%BB%D1%8E_%D0%BB%D1%8E%D0%B4%D1%8C%D0%BC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1" y="980728"/>
            <a:ext cx="9144000" cy="478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7295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Обережно</a:t>
            </a:r>
            <a:r>
              <a:rPr lang="ru-RU" dirty="0"/>
              <a:t> - </a:t>
            </a:r>
            <a:r>
              <a:rPr lang="ru-RU" dirty="0" err="1"/>
              <a:t>трудове</a:t>
            </a:r>
            <a:r>
              <a:rPr lang="ru-RU" dirty="0"/>
              <a:t> рабство</a:t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трудова</a:t>
            </a:r>
            <a:r>
              <a:rPr lang="ru-RU" dirty="0"/>
              <a:t> </a:t>
            </a:r>
            <a:r>
              <a:rPr lang="ru-RU" dirty="0" err="1"/>
              <a:t>експлуатація</a:t>
            </a:r>
            <a:r>
              <a:rPr lang="ru-RU" dirty="0"/>
              <a:t> та як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розпізнати</a:t>
            </a:r>
            <a:r>
              <a:rPr lang="ru-RU" dirty="0" smtClean="0"/>
              <a:t>?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 err="1"/>
              <a:t>Примусовою</a:t>
            </a:r>
            <a:r>
              <a:rPr lang="ru-RU" dirty="0"/>
              <a:t> є будь-яка </a:t>
            </a:r>
            <a:r>
              <a:rPr lang="ru-RU" dirty="0" err="1"/>
              <a:t>праця</a:t>
            </a:r>
            <a:r>
              <a:rPr lang="ru-RU" dirty="0"/>
              <a:t>, яку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за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бажанням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шантаж, обман, </a:t>
            </a:r>
            <a:r>
              <a:rPr lang="ru-RU" dirty="0" err="1"/>
              <a:t>несплата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неповна</a:t>
            </a:r>
            <a:r>
              <a:rPr lang="ru-RU" dirty="0"/>
              <a:t> </a:t>
            </a:r>
            <a:r>
              <a:rPr lang="ru-RU" dirty="0" err="1"/>
              <a:t>виплата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та </a:t>
            </a:r>
            <a:r>
              <a:rPr lang="ru-RU" dirty="0" err="1"/>
              <a:t>інше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потрапляння</a:t>
            </a:r>
            <a:r>
              <a:rPr lang="ru-RU" dirty="0"/>
              <a:t> в </a:t>
            </a:r>
            <a:r>
              <a:rPr lang="ru-RU" dirty="0" err="1"/>
              <a:t>трудове</a:t>
            </a:r>
            <a:r>
              <a:rPr lang="ru-RU" dirty="0"/>
              <a:t> рабство </a:t>
            </a:r>
            <a:r>
              <a:rPr lang="ru-RU" dirty="0" err="1"/>
              <a:t>можна</a:t>
            </a:r>
            <a:r>
              <a:rPr lang="ru-RU" dirty="0"/>
              <a:t>,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знаючи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887862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ecentralization.gov.ua/uploads/ckeditor/pictures/8627/content_10-%D1%82%D1%80%D1%83%D0%B4%D0%BE%D0%B2%D0%B5_%D1%80%D0%B0%D0%B1%D1%81%D1%82%D0%B2%D0%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0"/>
          <a:stretch/>
        </p:blipFill>
        <p:spPr bwMode="auto">
          <a:xfrm>
            <a:off x="827585" y="0"/>
            <a:ext cx="7495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9210" y="5418932"/>
            <a:ext cx="1800200" cy="14127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6506567" y="2722612"/>
            <a:ext cx="1800200" cy="14127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506567" y="50341"/>
            <a:ext cx="1800200" cy="14127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93560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937370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</a:schemeClr>
                </a:solidFill>
              </a:rPr>
              <a:t>Проблема торгівлі людьми особливо загострилася під час повномасштабного вторгнення російської федерації на територію України. </a:t>
            </a:r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</a:rPr>
              <a:t>Жінки </a:t>
            </a:r>
            <a:r>
              <a:rPr lang="uk-UA" sz="2400" dirty="0">
                <a:solidFill>
                  <a:schemeClr val="tx1">
                    <a:lumMod val="95000"/>
                  </a:schemeClr>
                </a:solidFill>
              </a:rPr>
              <a:t>та діти, які змушені покинути Україну, прямують до сусідніх країн, стикаються з ризиками торгівлі людьми.</a:t>
            </a:r>
          </a:p>
        </p:txBody>
      </p:sp>
      <p:sp>
        <p:nvSpPr>
          <p:cNvPr id="4" name="AutoShape 2" descr="Страх: Фобии, виды и характеристики, методы лечения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Страх: Фобии, виды и характеристики, методы лечения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Страхи имеют свойство сбываться»: причины фобий и как от них избавиться —  Амурская правда, новости Благовещенска и Амур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3457"/>
            <a:ext cx="6408712" cy="42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16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ecentralization.gov.ua/uploads/ckeditor/pictures/8628/content_11-%D0%A9%D0%BE_%D0%BC%D0%BE%D0%B6%D1%83%D1%82%D1%8C_%D1%81%D0%B2%D1%96%D0%B4%D0%BA%D0%B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40" b="17242"/>
          <a:stretch/>
        </p:blipFill>
        <p:spPr bwMode="auto">
          <a:xfrm>
            <a:off x="1896932" y="0"/>
            <a:ext cx="5725016" cy="68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13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Європейський день боротьби з торгівлею людьми - Охтирка портал мі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7" y="1628800"/>
            <a:ext cx="918240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675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121014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7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Як </a:t>
            </a:r>
            <a:r>
              <a:rPr lang="ru-RU" sz="27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захистити</a:t>
            </a:r>
            <a:r>
              <a:rPr lang="ru-RU" sz="27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7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жителів</a:t>
            </a:r>
            <a:r>
              <a:rPr lang="ru-RU" sz="27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громад </a:t>
            </a:r>
            <a:r>
              <a:rPr lang="ru-RU" sz="27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</a:t>
            </a:r>
            <a:r>
              <a:rPr lang="ru-RU" sz="27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7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торгівлі</a:t>
            </a:r>
            <a:r>
              <a:rPr lang="ru-RU" sz="27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людьми і сексуального </a:t>
            </a:r>
            <a:r>
              <a:rPr lang="ru-RU" sz="27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насильства</a:t>
            </a:r>
            <a:r>
              <a:rPr lang="ru-RU" sz="27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7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під</a:t>
            </a:r>
            <a:r>
              <a:rPr lang="ru-RU" sz="27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час </a:t>
            </a:r>
            <a:r>
              <a:rPr lang="ru-RU" sz="27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війни</a:t>
            </a:r>
            <a:r>
              <a:rPr lang="ru-RU" sz="27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uk-UA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uk-UA" dirty="0"/>
              <a:t>Під час війни все більше людей, особливо з числа переміщених осіб, потрапляють у скрутні становища, і органам місцевого самоврядування важливо інформувати жителів громад про ризики потрапляння в ситуацію торгівлі людьми з метою сексуальної, трудової та інших форм експлуатації. Також з жителями варто говорити і про проблеми, пов’язані з насильством за ознакою статі, зокрема щодо вразливих категорій населення - дітей, підлітків, жінок, людей в складній фінансовій ситуації, осіб з інвалідністю тощо.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351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ecentralization.gov.ua/uploads/ckeditor/pictures/8629/content_%D0%AF%D0%BA_%D1%83%D0%B1%D0%B5%D0%B7%D0%BF%D0%B5%D1%87%D0%B8%D1%82%D0%B8%D1%81%D1%8F_%D0%B2%D1%96%D0%B4_%D1%82%D0%BE%D1%80%D0%B3%D1%96%D0%B2%D1%86%D1%96%D0%B2_%D0%BB%D1%8E%D0%B4%D1%8C%D0%BC%D0%B8_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2" t="-2" r="-3958" b="8686"/>
          <a:stretch/>
        </p:blipFill>
        <p:spPr bwMode="auto">
          <a:xfrm>
            <a:off x="2267744" y="8103"/>
            <a:ext cx="4975245" cy="68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99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Як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розпізнати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ситуацію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торгівлі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людьми?</a:t>
            </a:r>
            <a:endParaRPr lang="uk-UA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Досить часто люди не відчувають ризику потрапляння в ситуацію торгівлі людьми, не  розпізнають небезпечні сигнали. У цьому може допомогти наведений у графіці перелік ситуацій з ознаками ризику.</a:t>
            </a:r>
          </a:p>
          <a:p>
            <a:pPr algn="ctr"/>
            <a:r>
              <a:rPr lang="uk-UA" sz="2400" dirty="0"/>
              <a:t>Їх варто запам’ятати,  поділитися зі своїми близькими та друзями. Навіть якщо ви вважаєте, що з вами таке не може трапитися, ця інформація може стати в нагоді й допоможе іншим.</a:t>
            </a:r>
          </a:p>
        </p:txBody>
      </p:sp>
      <p:pic>
        <p:nvPicPr>
          <p:cNvPr id="4100" name="Picture 4" descr="ВСЕСВІТНІЙ ДЕНЬ БОРОТЬБИ З ТОРГІВЛЕЮ ЛЮДЬМИ | Підгородненська міська  об'єднана територіальна грома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56"/>
          <a:stretch/>
        </p:blipFill>
        <p:spPr bwMode="auto">
          <a:xfrm>
            <a:off x="0" y="3359556"/>
            <a:ext cx="9144000" cy="34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1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ecentralization.gov.ua/uploads/ckeditor/pictures/8617/content_2-%D0%A1%D0%B8%D1%82%D1%83%D0%B0%D1%86%D1%96%D1%97_%D1%80%D0%B8%D0%B7%D0%B8%D0%BA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144000" cy="64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1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Безпека біженок і внутрішньо-переміщених жінок і дівчат</a:t>
            </a:r>
            <a:endParaRPr lang="uk-UA" sz="3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uk-UA" dirty="0"/>
              <a:t>Жінки і дівчата, які виїхали за кордон або в інші регіони України, мають найбільші ризики потрапити в ситуації торгівлі людьми, особливо з метою сексуальної експлуатації. Злочинці цілеспрямовано шукають таких людей, знаючи про їх меншу захищеність, користуються складними життєвими обставинами.</a:t>
            </a:r>
          </a:p>
          <a:p>
            <a:pPr marL="137160" indent="0" algn="ctr">
              <a:buNone/>
            </a:pPr>
            <a:r>
              <a:rPr lang="uk-UA" dirty="0"/>
              <a:t>Щоб допомогти жінкам і дівчатам захиститися від злочинців, було визначено три </a:t>
            </a:r>
            <a:r>
              <a:rPr lang="uk-UA" dirty="0" err="1"/>
              <a:t>щабелі</a:t>
            </a:r>
            <a:r>
              <a:rPr lang="uk-UA" dirty="0"/>
              <a:t> безпеки: безпеку документів, пересування і спілкування. Особливо пильними цій категорії осіб варто бути в ситуаціях, коли злочинці намагаються завоювати довіру, імітуючи турботу, дружбу або романтичний інтерес. Доброзичливість, дорогі подарунки і вдавана турбота вербувальників - відпрацьований механізм створення психологічної залежності з метою </a:t>
            </a:r>
            <a:r>
              <a:rPr lang="uk-UA" dirty="0" err="1"/>
              <a:t>втягення</a:t>
            </a:r>
            <a:r>
              <a:rPr lang="uk-UA" dirty="0"/>
              <a:t> у сексуальне рабство.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20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ecentralization.gov.ua/uploads/ckeditor/pictures/8618/conten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92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8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ecentralization.gov.ua/uploads/ckeditor/pictures/8622/content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61323"/>
          <a:stretch/>
        </p:blipFill>
        <p:spPr bwMode="auto">
          <a:xfrm>
            <a:off x="1" y="908720"/>
            <a:ext cx="9143999" cy="519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3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</TotalTime>
  <Words>438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Проблема торгівлі людьми особливо загострилася під час повномасштабного вторгнення російської федерації на територію України.  Жінки та діти, які змушені покинути Україну, прямують до сусідніх країн, стикаються з ризиками торгівлі людьми.</vt:lpstr>
      <vt:lpstr>Як захистити жителів громад від торгівлі людьми і сексуального насильства під час війни? </vt:lpstr>
      <vt:lpstr>Презентация PowerPoint</vt:lpstr>
      <vt:lpstr>Презентация PowerPoint</vt:lpstr>
      <vt:lpstr>Презентация PowerPoint</vt:lpstr>
      <vt:lpstr>Безпека біженок і внутрішньо-переміщених жінок і дівчат</vt:lpstr>
      <vt:lpstr>Презентация PowerPoint</vt:lpstr>
      <vt:lpstr>Презентация PowerPoint</vt:lpstr>
      <vt:lpstr>Презентация PowerPoint</vt:lpstr>
      <vt:lpstr>Як допомогти в пошуку близьких та рідних, що зникли?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пильними - торгівці людьми маніпулюють довірою </vt:lpstr>
      <vt:lpstr>Презентация PowerPoint</vt:lpstr>
      <vt:lpstr>Обережно - трудове рабство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2023-10-17T20:49:44Z</dcterms:modified>
</cp:coreProperties>
</file>