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317" r:id="rId5"/>
    <p:sldId id="267" r:id="rId6"/>
    <p:sldId id="312" r:id="rId7"/>
    <p:sldId id="313" r:id="rId8"/>
    <p:sldId id="268" r:id="rId9"/>
    <p:sldId id="274" r:id="rId10"/>
    <p:sldId id="322" r:id="rId11"/>
    <p:sldId id="285" r:id="rId12"/>
    <p:sldId id="262" r:id="rId13"/>
    <p:sldId id="282" r:id="rId14"/>
    <p:sldId id="283" r:id="rId15"/>
    <p:sldId id="289" r:id="rId16"/>
    <p:sldId id="319" r:id="rId17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6F7FA"/>
    <a:srgbClr val="FF7C80"/>
    <a:srgbClr val="A4C1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78D80C-0D09-41A0-BA52-E163ED05BB6B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Редагувати стиль зразка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П’ятий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2AA541-120E-4C08-BA00-5D4DFC23F29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1B7FB-B1B9-4E7F-AA68-AC2F4BF480BE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A570-10E0-4B53-B3AD-49195A505DFB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271E-9C8A-4306-B5E2-BC887FB1C25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2B75-2D04-4012-BA54-B5D2B201693A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03C8-9026-4465-9933-259D4A6E9E0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1532-892E-44C7-AD4A-889A41B36702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750A-FCFD-4C2C-B738-D1C3CEF5F65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A9F2-E6DD-4131-AA86-218C851E2F80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9849-C6E7-4406-B721-E500211697D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6195-1D5B-4EB5-B4F3-E81852E637C8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250D-5578-4095-9E23-6CBE04F17C0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F396-28ED-43A5-82C6-863C374FBB29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D547-B67F-40D5-B72D-9DA6ECD39E8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0DC9-A59E-4251-B7E3-E0C10F4D1053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04AE-B894-45E4-8FF6-0926DDA2DC4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0363-1884-4729-AAF3-04D65DF0F912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05C3-4E24-406C-BDF8-0225EEF8B18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8B38-7686-4C68-8D94-4729E0DC8FC6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82CA-0D82-4065-9101-C2E4A9CBC7A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6153-C04F-4C38-BD08-0E00ECC7F1B4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D7D4-C31A-43C1-B530-59A73096739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71BF-70C4-4312-98E3-3B20A36F4BCE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F1B8-EDC9-4FDE-BEE6-65552F14565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E0A8DF-E530-4AB3-8D19-D064BA66EE59}" type="datetimeFigureOut">
              <a:rPr lang="uk-UA"/>
              <a:pPr>
                <a:defRPr/>
              </a:pPr>
              <a:t>07.02.2019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29AD77-CADA-45EA-8363-3100F1497FE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.gov.ua/storage/app/media/news/%D0%9D%D0%BE%D0%B2%D0%B8%D0%BD%D0%B8/2018/10/12/priyomu-dlya-zdobuttya-okr-molodshogo-spetsialista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rot="-271375">
            <a:off x="944563" y="1449388"/>
            <a:ext cx="10853737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ЗОВНІШНЄ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НЕЗАЛЕЖНЕ ОЦІНЮВАННЯ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2019</a:t>
            </a: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5863" y="0"/>
            <a:ext cx="211613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кутник 3"/>
          <p:cNvSpPr>
            <a:spLocks noChangeArrowheads="1"/>
          </p:cNvSpPr>
          <p:nvPr/>
        </p:nvSpPr>
        <p:spPr bwMode="auto">
          <a:xfrm>
            <a:off x="484188" y="2119313"/>
            <a:ext cx="52959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uk-UA" sz="2800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Учасники, які мають атестат про повну загальну середню освіту, реєструються як випускники минулих років і додають до комплекту реєстраційних документів </a:t>
            </a:r>
            <a:r>
              <a:rPr lang="uk-UA" sz="28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копію атестата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548438" y="912813"/>
            <a:ext cx="3867150" cy="52228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3584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1246188"/>
            <a:ext cx="2963863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2788" y="3532188"/>
            <a:ext cx="306863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73863" y="3259138"/>
            <a:ext cx="2871787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i="1" dirty="0">
                <a:latin typeface="+mn-lt"/>
              </a:rPr>
              <a:t>Згідно з оригіналом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i="1" dirty="0">
                <a:latin typeface="+mn-lt"/>
              </a:rPr>
              <a:t>Дата    підпис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i="1" dirty="0">
                <a:latin typeface="+mn-lt"/>
              </a:rPr>
              <a:t>Прізвище, ініціали</a:t>
            </a:r>
          </a:p>
        </p:txBody>
      </p:sp>
      <p:pic>
        <p:nvPicPr>
          <p:cNvPr id="35846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5588" y="0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ий кут 6"/>
          <p:cNvSpPr/>
          <p:nvPr/>
        </p:nvSpPr>
        <p:spPr>
          <a:xfrm>
            <a:off x="2944813" y="198438"/>
            <a:ext cx="7023100" cy="1149350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Anna-Faustina script" panose="02010905080308020102" pitchFamily="2" charset="0"/>
              </a:rPr>
              <a:t>Державна підсумкова атестація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871663" y="2173288"/>
            <a:ext cx="83550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002060"/>
                </a:solidFill>
                <a:latin typeface="Cambria" pitchFamily="18" charset="0"/>
              </a:rPr>
              <a:t>Результати зовнішнього оцінювання із </a:t>
            </a:r>
            <a:r>
              <a:rPr lang="uk-UA" sz="2800" b="1">
                <a:solidFill>
                  <a:srgbClr val="FF0000"/>
                </a:solidFill>
                <a:latin typeface="Cambria" pitchFamily="18" charset="0"/>
              </a:rPr>
              <a:t>двох</a:t>
            </a:r>
            <a:r>
              <a:rPr lang="uk-UA" sz="2800" b="1">
                <a:solidFill>
                  <a:srgbClr val="002060"/>
                </a:solidFill>
                <a:latin typeface="Cambria" pitchFamily="18" charset="0"/>
              </a:rPr>
              <a:t> навчальних предметів зараховуються як результати державної підсумкової атестації </a:t>
            </a:r>
          </a:p>
          <a:p>
            <a:pPr algn="ctr"/>
            <a:r>
              <a:rPr lang="uk-UA" sz="2800" b="1">
                <a:solidFill>
                  <a:srgbClr val="002060"/>
                </a:solidFill>
                <a:latin typeface="Cambria" pitchFamily="18" charset="0"/>
              </a:rPr>
              <a:t>(за шкалою 1–12 балів) за освітній рівень повної загальної середньої освіти  для учнів,  студентів, які в 2019 році завершують здобуття повної загальної середньої освіти</a:t>
            </a:r>
          </a:p>
          <a:p>
            <a:pPr algn="ctr"/>
            <a:endParaRPr lang="uk-UA" sz="2800" b="1">
              <a:solidFill>
                <a:srgbClr val="002060"/>
              </a:solidFill>
              <a:latin typeface="Cambria" pitchFamily="18" charset="0"/>
            </a:endParaRPr>
          </a:p>
          <a:p>
            <a:endParaRPr lang="uk-UA" sz="280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ий кут 6"/>
          <p:cNvSpPr/>
          <p:nvPr/>
        </p:nvSpPr>
        <p:spPr>
          <a:xfrm>
            <a:off x="2465388" y="198438"/>
            <a:ext cx="7862887" cy="1149350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Anna-Faustina script" panose="02010905080308020102" pitchFamily="2" charset="0"/>
              </a:rPr>
              <a:t>Українська мова і література</a:t>
            </a:r>
          </a:p>
        </p:txBody>
      </p:sp>
      <p:pic>
        <p:nvPicPr>
          <p:cNvPr id="3789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6525" y="220663"/>
            <a:ext cx="13430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1757363"/>
            <a:ext cx="6419850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771525" y="1706563"/>
            <a:ext cx="4992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2F5597"/>
                </a:solidFill>
                <a:latin typeface="Cambria" pitchFamily="18" charset="0"/>
              </a:rPr>
              <a:t>українська мова і література</a:t>
            </a:r>
          </a:p>
          <a:p>
            <a:pPr algn="ctr"/>
            <a:r>
              <a:rPr lang="uk-UA" b="1">
                <a:solidFill>
                  <a:srgbClr val="2F5597"/>
                </a:solidFill>
                <a:latin typeface="Cambria" pitchFamily="18" charset="0"/>
              </a:rPr>
              <a:t>(частина з української мови) </a:t>
            </a:r>
            <a:r>
              <a:rPr lang="uk-UA" b="1" i="1">
                <a:solidFill>
                  <a:srgbClr val="2F5597"/>
                </a:solidFill>
                <a:latin typeface="Cambria" pitchFamily="18" charset="0"/>
              </a:rPr>
              <a:t>(обов’язково)</a:t>
            </a:r>
            <a:endParaRPr lang="uk-UA" b="1">
              <a:solidFill>
                <a:srgbClr val="2F5597"/>
              </a:solidFill>
              <a:latin typeface="Cambria" pitchFamily="18" charset="0"/>
            </a:endParaRPr>
          </a:p>
          <a:p>
            <a:pPr algn="ctr"/>
            <a:endParaRPr lang="uk-UA">
              <a:solidFill>
                <a:srgbClr val="2F5597"/>
              </a:solidFill>
              <a:latin typeface="Calibri" pitchFamily="34" charset="0"/>
            </a:endParaRP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2124075" y="2479675"/>
            <a:ext cx="39830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 b="1">
                <a:solidFill>
                  <a:srgbClr val="C00000"/>
                </a:solidFill>
                <a:latin typeface="Cambria" pitchFamily="18" charset="0"/>
              </a:rPr>
              <a:t>Частина 1</a:t>
            </a:r>
            <a:r>
              <a:rPr lang="uk-UA" sz="1600" b="1">
                <a:solidFill>
                  <a:srgbClr val="203864"/>
                </a:solidFill>
                <a:latin typeface="Cambria" pitchFamily="18" charset="0"/>
              </a:rPr>
              <a:t> «Українська мова» містить 33 завдання різних форм. </a:t>
            </a:r>
          </a:p>
          <a:p>
            <a:pPr algn="just"/>
            <a:r>
              <a:rPr lang="uk-UA" sz="1600" b="1" i="1">
                <a:solidFill>
                  <a:srgbClr val="203864"/>
                </a:solidFill>
                <a:latin typeface="Cambria" pitchFamily="18" charset="0"/>
              </a:rPr>
              <a:t>Відповіді на ці завдання треба позначити в бланку відповідей А</a:t>
            </a:r>
            <a:endParaRPr lang="uk-UA" sz="1600" b="1">
              <a:solidFill>
                <a:srgbClr val="203864"/>
              </a:solidFill>
              <a:latin typeface="Cambria" pitchFamily="18" charset="0"/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2143125" y="3779838"/>
            <a:ext cx="39195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 b="1">
                <a:solidFill>
                  <a:srgbClr val="C00000"/>
                </a:solidFill>
                <a:latin typeface="Cambria" pitchFamily="18" charset="0"/>
              </a:rPr>
              <a:t>Частина 2</a:t>
            </a:r>
            <a:r>
              <a:rPr lang="uk-UA" sz="1600" b="1">
                <a:solidFill>
                  <a:srgbClr val="203864"/>
                </a:solidFill>
                <a:latin typeface="Cambria" pitchFamily="18" charset="0"/>
              </a:rPr>
              <a:t> «Українська література» містить 24 завдання різних форм. </a:t>
            </a:r>
          </a:p>
          <a:p>
            <a:pPr algn="just"/>
            <a:r>
              <a:rPr lang="uk-UA" sz="1600" b="1" i="1">
                <a:solidFill>
                  <a:srgbClr val="203864"/>
                </a:solidFill>
                <a:latin typeface="Cambria" pitchFamily="18" charset="0"/>
              </a:rPr>
              <a:t>Відповіді на ці завдання треба позначити в бланку відповідей А</a:t>
            </a:r>
            <a:endParaRPr lang="uk-UA" sz="1600" b="1">
              <a:solidFill>
                <a:srgbClr val="203864"/>
              </a:solidFill>
              <a:latin typeface="Cambria" pitchFamily="18" charset="0"/>
            </a:endParaRPr>
          </a:p>
        </p:txBody>
      </p:sp>
      <p:sp>
        <p:nvSpPr>
          <p:cNvPr id="37896" name="TextBox 11"/>
          <p:cNvSpPr txBox="1">
            <a:spLocks noChangeArrowheads="1"/>
          </p:cNvSpPr>
          <p:nvPr/>
        </p:nvSpPr>
        <p:spPr bwMode="auto">
          <a:xfrm>
            <a:off x="2160588" y="5087938"/>
            <a:ext cx="39830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 b="1">
                <a:solidFill>
                  <a:srgbClr val="C00000"/>
                </a:solidFill>
                <a:latin typeface="Cambria" pitchFamily="18" charset="0"/>
              </a:rPr>
              <a:t>Частина 3</a:t>
            </a:r>
            <a:r>
              <a:rPr lang="uk-UA" sz="1600" b="1">
                <a:solidFill>
                  <a:srgbClr val="203864"/>
                </a:solidFill>
                <a:latin typeface="Cambria" pitchFamily="18" charset="0"/>
              </a:rPr>
              <a:t> «Власне висловлення» містить одне завдання відкритої форми.</a:t>
            </a:r>
            <a:r>
              <a:rPr lang="uk-UA" sz="1600" b="1" i="1">
                <a:solidFill>
                  <a:srgbClr val="203864"/>
                </a:solidFill>
                <a:latin typeface="Cambria" pitchFamily="18" charset="0"/>
              </a:rPr>
              <a:t> Відповідь на це завдання треба записати в бланку відповідей Б</a:t>
            </a:r>
            <a:endParaRPr lang="uk-UA" sz="1600" b="1">
              <a:solidFill>
                <a:srgbClr val="203864"/>
              </a:solidFill>
              <a:latin typeface="Cambria" pitchFamily="18" charset="0"/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257175" y="3741738"/>
            <a:ext cx="160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C00000"/>
                </a:solidFill>
                <a:latin typeface="Cambria" pitchFamily="18" charset="0"/>
              </a:rPr>
              <a:t>Робота складається</a:t>
            </a:r>
          </a:p>
        </p:txBody>
      </p:sp>
      <p:pic>
        <p:nvPicPr>
          <p:cNvPr id="37898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7963" y="1757363"/>
            <a:ext cx="5443537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TextBox 4"/>
          <p:cNvSpPr txBox="1">
            <a:spLocks noChangeArrowheads="1"/>
          </p:cNvSpPr>
          <p:nvPr/>
        </p:nvSpPr>
        <p:spPr bwMode="auto">
          <a:xfrm>
            <a:off x="7700963" y="2921000"/>
            <a:ext cx="361473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latin typeface="Cambria" pitchFamily="18" charset="0"/>
              </a:rPr>
              <a:t>Результат виконання завдань частин 1 і 3 буде зараховано як результат ДПА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освіти</a:t>
            </a:r>
            <a:r>
              <a:rPr lang="uk-UA" b="1">
                <a:latin typeface="Cambria" pitchFamily="18" charset="0"/>
              </a:rPr>
              <a:t/>
            </a:r>
            <a:br>
              <a:rPr lang="uk-UA" b="1">
                <a:latin typeface="Cambria" pitchFamily="18" charset="0"/>
              </a:rPr>
            </a:br>
            <a:endParaRPr lang="uk-UA" b="1">
              <a:latin typeface="Cambria" pitchFamily="18" charset="0"/>
            </a:endParaRPr>
          </a:p>
        </p:txBody>
      </p:sp>
      <p:sp>
        <p:nvSpPr>
          <p:cNvPr id="37900" name="TextBox 14"/>
          <p:cNvSpPr txBox="1">
            <a:spLocks noChangeArrowheads="1"/>
          </p:cNvSpPr>
          <p:nvPr/>
        </p:nvSpPr>
        <p:spPr bwMode="auto">
          <a:xfrm>
            <a:off x="120650" y="6351588"/>
            <a:ext cx="11918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C00000"/>
                </a:solidFill>
                <a:latin typeface="Cambria" pitchFamily="18" charset="0"/>
              </a:rPr>
              <a:t>Результат виконання всіх завдань буде використано під час прийому до закладів вищої освіти</a:t>
            </a:r>
            <a:endParaRPr lang="uk-UA" sz="2000" b="1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ий кут 6"/>
          <p:cNvSpPr/>
          <p:nvPr/>
        </p:nvSpPr>
        <p:spPr>
          <a:xfrm>
            <a:off x="2520950" y="198438"/>
            <a:ext cx="7385050" cy="1149350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Anna-Faustina script" panose="02010905080308020102" pitchFamily="2" charset="0"/>
              </a:rPr>
              <a:t>Історія України</a:t>
            </a:r>
          </a:p>
        </p:txBody>
      </p:sp>
      <p:pic>
        <p:nvPicPr>
          <p:cNvPr id="3891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5" y="222250"/>
            <a:ext cx="13430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9725" y="1757363"/>
            <a:ext cx="539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7732713" y="2708275"/>
            <a:ext cx="3733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latin typeface="Cambria" pitchFamily="18" charset="0"/>
              </a:rPr>
              <a:t>Результат виконання завдань частини 1 буде зараховано (за вибором учня) як результат ДПА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освіти</a:t>
            </a:r>
            <a:r>
              <a:rPr lang="uk-UA">
                <a:latin typeface="Calibri" pitchFamily="34" charset="0"/>
              </a:rPr>
              <a:t/>
            </a:r>
            <a:br>
              <a:rPr lang="uk-UA">
                <a:latin typeface="Calibri" pitchFamily="34" charset="0"/>
              </a:rPr>
            </a:br>
            <a:endParaRPr lang="uk-UA">
              <a:latin typeface="Calibri" pitchFamily="34" charset="0"/>
            </a:endParaRPr>
          </a:p>
        </p:txBody>
      </p:sp>
      <p:pic>
        <p:nvPicPr>
          <p:cNvPr id="3891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575" y="1757363"/>
            <a:ext cx="6407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4"/>
          <p:cNvSpPr txBox="1">
            <a:spLocks noChangeArrowheads="1"/>
          </p:cNvSpPr>
          <p:nvPr/>
        </p:nvSpPr>
        <p:spPr bwMode="auto">
          <a:xfrm>
            <a:off x="576263" y="2168525"/>
            <a:ext cx="5505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C00000"/>
                </a:solidFill>
                <a:latin typeface="Cambria" pitchFamily="18" charset="0"/>
              </a:rPr>
              <a:t>Частина 1</a:t>
            </a:r>
            <a:r>
              <a:rPr lang="uk-UA" b="1">
                <a:solidFill>
                  <a:srgbClr val="203864"/>
                </a:solidFill>
                <a:latin typeface="Cambria" pitchFamily="18" charset="0"/>
              </a:rPr>
              <a:t> «Історія України ХХ – початку ХХІ ст.» містить 30 завдань різних форм. </a:t>
            </a:r>
          </a:p>
          <a:p>
            <a:r>
              <a:rPr lang="uk-UA" b="1">
                <a:solidFill>
                  <a:srgbClr val="203864"/>
                </a:solidFill>
                <a:latin typeface="Cambria" pitchFamily="18" charset="0"/>
              </a:rPr>
              <a:t>Відповіді на ці завдання треба позначити та записати в бланку відповідей </a:t>
            </a:r>
            <a:r>
              <a:rPr lang="uk-UA" b="1" i="1">
                <a:solidFill>
                  <a:srgbClr val="203864"/>
                </a:solidFill>
                <a:latin typeface="Cambria" pitchFamily="18" charset="0"/>
              </a:rPr>
              <a:t>А</a:t>
            </a:r>
            <a:endParaRPr lang="uk-UA" b="1">
              <a:solidFill>
                <a:srgbClr val="203864"/>
              </a:solidFill>
              <a:latin typeface="Cambria" pitchFamily="18" charset="0"/>
            </a:endParaRPr>
          </a:p>
        </p:txBody>
      </p:sp>
      <p:sp>
        <p:nvSpPr>
          <p:cNvPr id="38920" name="TextBox 5"/>
          <p:cNvSpPr txBox="1">
            <a:spLocks noChangeArrowheads="1"/>
          </p:cNvSpPr>
          <p:nvPr/>
        </p:nvSpPr>
        <p:spPr bwMode="auto">
          <a:xfrm>
            <a:off x="576263" y="4387850"/>
            <a:ext cx="52308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C00000"/>
                </a:solidFill>
                <a:latin typeface="Cambria" pitchFamily="18" charset="0"/>
              </a:rPr>
              <a:t>Частина 2</a:t>
            </a:r>
            <a:r>
              <a:rPr lang="uk-UA" b="1">
                <a:latin typeface="Cambria" pitchFamily="18" charset="0"/>
              </a:rPr>
              <a:t> «Історія України від найдавніших часів до кінця ХІХ ст.» містить 30 завдань різних форм. </a:t>
            </a:r>
          </a:p>
          <a:p>
            <a:r>
              <a:rPr lang="uk-UA" b="1">
                <a:latin typeface="Cambria" pitchFamily="18" charset="0"/>
              </a:rPr>
              <a:t>Відповіді на ці завдання треба позначити та записати в бланку відповідей</a:t>
            </a:r>
            <a:r>
              <a:rPr lang="uk-UA" b="1" i="1">
                <a:latin typeface="Cambria" pitchFamily="18" charset="0"/>
              </a:rPr>
              <a:t> А</a:t>
            </a:r>
            <a:endParaRPr lang="uk-UA" b="1">
              <a:latin typeface="Cambria" pitchFamily="18" charset="0"/>
            </a:endParaRPr>
          </a:p>
        </p:txBody>
      </p:sp>
      <p:sp>
        <p:nvSpPr>
          <p:cNvPr id="38921" name="TextBox 13"/>
          <p:cNvSpPr txBox="1">
            <a:spLocks noChangeArrowheads="1"/>
          </p:cNvSpPr>
          <p:nvPr/>
        </p:nvSpPr>
        <p:spPr bwMode="auto">
          <a:xfrm>
            <a:off x="122238" y="6254750"/>
            <a:ext cx="11918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C00000"/>
                </a:solidFill>
                <a:latin typeface="Cambria" pitchFamily="18" charset="0"/>
              </a:rPr>
              <a:t>Результат виконання всіх завдань буде використано під час прийому до закладів вищої освіти</a:t>
            </a:r>
            <a:endParaRPr lang="uk-UA" sz="2000" b="1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1350" y="1554163"/>
            <a:ext cx="62738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ий кут 6"/>
          <p:cNvSpPr/>
          <p:nvPr/>
        </p:nvSpPr>
        <p:spPr>
          <a:xfrm>
            <a:off x="2770188" y="96838"/>
            <a:ext cx="7108825" cy="1250950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Anna-Faustina script" panose="02010905080308020102" pitchFamily="2" charset="0"/>
              </a:rPr>
              <a:t>Математика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159625" y="2774950"/>
            <a:ext cx="37814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latin typeface="Cambria" pitchFamily="18" charset="0"/>
              </a:rPr>
              <a:t>Результат виконання завдань </a:t>
            </a:r>
            <a:r>
              <a:rPr lang="uk-UA" b="1" i="1">
                <a:solidFill>
                  <a:srgbClr val="FF0000"/>
                </a:solidFill>
                <a:latin typeface="Cambria" pitchFamily="18" charset="0"/>
              </a:rPr>
              <a:t>1–28, 31, 32  </a:t>
            </a:r>
            <a:r>
              <a:rPr lang="uk-UA" b="1" i="1">
                <a:latin typeface="Cambria" pitchFamily="18" charset="0"/>
              </a:rPr>
              <a:t>з математики буде зараховано як результат ДПА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освіти</a:t>
            </a:r>
          </a:p>
        </p:txBody>
      </p:sp>
      <p:pic>
        <p:nvPicPr>
          <p:cNvPr id="3994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5450" y="171450"/>
            <a:ext cx="13446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38" y="2214563"/>
            <a:ext cx="54594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2052638" y="2474913"/>
            <a:ext cx="3738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DAE3F3"/>
                </a:solidFill>
                <a:latin typeface="Cambria" pitchFamily="18" charset="0"/>
              </a:rPr>
              <a:t>з вибором однієї правильної відповіді (20 завдань)</a:t>
            </a:r>
          </a:p>
        </p:txBody>
      </p:sp>
      <p:sp>
        <p:nvSpPr>
          <p:cNvPr id="39944" name="TextBox 12"/>
          <p:cNvSpPr txBox="1">
            <a:spLocks noChangeArrowheads="1"/>
          </p:cNvSpPr>
          <p:nvPr/>
        </p:nvSpPr>
        <p:spPr bwMode="auto">
          <a:xfrm>
            <a:off x="2008188" y="3590925"/>
            <a:ext cx="3783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DAE3F3"/>
                </a:solidFill>
                <a:latin typeface="Cambria" pitchFamily="18" charset="0"/>
              </a:rPr>
              <a:t>на встановлення відповідності (4 завдання)</a:t>
            </a:r>
          </a:p>
        </p:txBody>
      </p:sp>
      <p:sp>
        <p:nvSpPr>
          <p:cNvPr id="39945" name="TextBox 13"/>
          <p:cNvSpPr txBox="1">
            <a:spLocks noChangeArrowheads="1"/>
          </p:cNvSpPr>
          <p:nvPr/>
        </p:nvSpPr>
        <p:spPr bwMode="auto">
          <a:xfrm>
            <a:off x="1933575" y="4713288"/>
            <a:ext cx="3762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DAE3F3"/>
                </a:solidFill>
                <a:latin typeface="Cambria" pitchFamily="18" charset="0"/>
              </a:rPr>
              <a:t>відкритої форми з короткою відповіддю (6 завдань)</a:t>
            </a:r>
          </a:p>
        </p:txBody>
      </p:sp>
      <p:sp>
        <p:nvSpPr>
          <p:cNvPr id="39946" name="TextBox 14"/>
          <p:cNvSpPr txBox="1">
            <a:spLocks noChangeArrowheads="1"/>
          </p:cNvSpPr>
          <p:nvPr/>
        </p:nvSpPr>
        <p:spPr bwMode="auto">
          <a:xfrm>
            <a:off x="2008188" y="5827713"/>
            <a:ext cx="3806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DAE3F3"/>
                </a:solidFill>
                <a:latin typeface="Cambria" pitchFamily="18" charset="0"/>
              </a:rPr>
              <a:t>відкритої форми з розгорнутою відповіддю (3 завдання) 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234950" y="1550988"/>
            <a:ext cx="5486400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39948" name="TextBox 9"/>
          <p:cNvSpPr txBox="1">
            <a:spLocks noChangeArrowheads="1"/>
          </p:cNvSpPr>
          <p:nvPr/>
        </p:nvSpPr>
        <p:spPr bwMode="auto">
          <a:xfrm>
            <a:off x="234950" y="1555750"/>
            <a:ext cx="546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203864"/>
                </a:solidFill>
                <a:latin typeface="Cambria" pitchFamily="18" charset="0"/>
              </a:rPr>
              <a:t>Сертифікаційна робота з математики налічує 33 завдання різних форм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250" y="5810250"/>
            <a:ext cx="532447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i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Результат виконання всіх завдань буде використано під час прийому до закладів вищої освіти</a:t>
            </a:r>
            <a:endParaRPr lang="uk-UA" b="1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ий кут 6"/>
          <p:cNvSpPr/>
          <p:nvPr/>
        </p:nvSpPr>
        <p:spPr>
          <a:xfrm>
            <a:off x="2770188" y="96838"/>
            <a:ext cx="7108825" cy="1250950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latin typeface="Anna-Faustina script" panose="02010905080308020102" pitchFamily="2" charset="0"/>
              </a:rPr>
              <a:t>Вступ - 2019</a:t>
            </a:r>
          </a:p>
        </p:txBody>
      </p:sp>
      <p:pic>
        <p:nvPicPr>
          <p:cNvPr id="4096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8625" y="3978275"/>
            <a:ext cx="27559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784350" y="2617788"/>
            <a:ext cx="809466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C00000"/>
                </a:solidFill>
                <a:latin typeface="Cambria" pitchFamily="18" charset="0"/>
              </a:rPr>
              <a:t>Відповідно до </a:t>
            </a:r>
            <a:r>
              <a:rPr lang="uk-UA" sz="2400" b="1">
                <a:solidFill>
                  <a:srgbClr val="C00000"/>
                </a:solidFill>
                <a:latin typeface="Cambria" pitchFamily="18" charset="0"/>
                <a:hlinkClick r:id="rId4"/>
              </a:rPr>
              <a:t>Умов прийому на навчання до закладів вищої освіти України</a:t>
            </a:r>
            <a:r>
              <a:rPr lang="uk-UA" sz="2400" b="1">
                <a:solidFill>
                  <a:srgbClr val="C00000"/>
                </a:solidFill>
                <a:latin typeface="Cambria" pitchFamily="18" charset="0"/>
              </a:rPr>
              <a:t>, 2019 року під час вступу до вишу зараховуватимуть результати зовнішнього незалежного оцінювання 2017, 2018 та 2019 років з усіх предметів, крім іноземних мов. </a:t>
            </a:r>
          </a:p>
          <a:p>
            <a:pPr algn="ctr"/>
            <a:r>
              <a:rPr lang="uk-UA" sz="2400" b="1">
                <a:solidFill>
                  <a:srgbClr val="C00000"/>
                </a:solidFill>
                <a:latin typeface="Cambria" pitchFamily="18" charset="0"/>
              </a:rPr>
              <a:t>З іноземної мови, вступник має право подавати оцінку із сертифікатів 2018 та 2019 років  (англійська, німецька, французька або іспанська) на власний розсуд.</a:t>
            </a:r>
          </a:p>
          <a:p>
            <a:pPr algn="ctr"/>
            <a:endParaRPr lang="uk-UA" sz="2000" b="1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кутник 1"/>
          <p:cNvSpPr>
            <a:spLocks noChangeArrowheads="1"/>
          </p:cNvSpPr>
          <p:nvPr/>
        </p:nvSpPr>
        <p:spPr bwMode="auto">
          <a:xfrm>
            <a:off x="201613" y="1863725"/>
            <a:ext cx="119903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FF0000"/>
                </a:solidFill>
                <a:latin typeface="Anna-Faustina script"/>
              </a:rPr>
              <a:t>Перед початком реєстрації визначитися з переліком предметів </a:t>
            </a:r>
          </a:p>
        </p:txBody>
      </p:sp>
      <p:sp>
        <p:nvSpPr>
          <p:cNvPr id="41986" name="Прямокутник 2"/>
          <p:cNvSpPr>
            <a:spLocks noChangeArrowheads="1"/>
          </p:cNvSpPr>
          <p:nvPr/>
        </p:nvSpPr>
        <p:spPr bwMode="auto">
          <a:xfrm>
            <a:off x="3429000" y="128588"/>
            <a:ext cx="4945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 b="1" i="1" u="sng">
                <a:solidFill>
                  <a:srgbClr val="C00000"/>
                </a:solidFill>
                <a:latin typeface="Anna-Faustina script"/>
              </a:rPr>
              <a:t>Вибір предметів </a:t>
            </a:r>
            <a:endParaRPr lang="uk-UA" sz="4800" i="1" u="sng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198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кутник 3"/>
          <p:cNvSpPr>
            <a:spLocks noChangeArrowheads="1"/>
          </p:cNvSpPr>
          <p:nvPr/>
        </p:nvSpPr>
        <p:spPr bwMode="auto">
          <a:xfrm>
            <a:off x="434975" y="3500438"/>
            <a:ext cx="115109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Умови прийому на навчання до закладів вищої освіти України в 2019 році</a:t>
            </a:r>
          </a:p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від 11.10.2018 року № 1096</a:t>
            </a:r>
          </a:p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Зареєстровано в Міністерстві юстиції України</a:t>
            </a:r>
          </a:p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21 грудня 2018 року за № 1456/32908</a:t>
            </a:r>
          </a:p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Додаток 4 до Умов вступу до закладів вищої освіти України </a:t>
            </a:r>
          </a:p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в 2019 році (пункт 3 розділу VII)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179388" y="2479675"/>
          <a:ext cx="3717925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36">
                  <a:extLst>
                    <a:ext uri="{9D8B030D-6E8A-4147-A177-3AD203B41FA5}"/>
                  </a:extLst>
                </a:gridCol>
                <a:gridCol w="531036">
                  <a:extLst>
                    <a:ext uri="{9D8B030D-6E8A-4147-A177-3AD203B41FA5}"/>
                  </a:extLst>
                </a:gridCol>
                <a:gridCol w="531036">
                  <a:extLst>
                    <a:ext uri="{9D8B030D-6E8A-4147-A177-3AD203B41FA5}"/>
                  </a:extLst>
                </a:gridCol>
                <a:gridCol w="531036">
                  <a:extLst>
                    <a:ext uri="{9D8B030D-6E8A-4147-A177-3AD203B41FA5}"/>
                  </a:extLst>
                </a:gridCol>
                <a:gridCol w="531036">
                  <a:extLst>
                    <a:ext uri="{9D8B030D-6E8A-4147-A177-3AD203B41FA5}"/>
                  </a:extLst>
                </a:gridCol>
                <a:gridCol w="531036">
                  <a:extLst>
                    <a:ext uri="{9D8B030D-6E8A-4147-A177-3AD203B41FA5}"/>
                  </a:extLst>
                </a:gridCol>
                <a:gridCol w="531036">
                  <a:extLst>
                    <a:ext uri="{9D8B030D-6E8A-4147-A177-3AD203B41FA5}"/>
                  </a:extLst>
                </a:gridCol>
              </a:tblGrid>
              <a:tr h="73688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ЧТ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НД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1879" y="1863776"/>
            <a:ext cx="241040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noProof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Травень</a:t>
            </a:r>
            <a:endParaRPr lang="uk-UA" sz="3600" b="1" noProof="1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4027488" y="1785938"/>
          <a:ext cx="4076700" cy="43497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76569">
                  <a:extLst>
                    <a:ext uri="{9D8B030D-6E8A-4147-A177-3AD203B41FA5}"/>
                  </a:extLst>
                </a:gridCol>
              </a:tblGrid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/>
        </p:nvGraphicFramePr>
        <p:xfrm>
          <a:off x="8351838" y="2481263"/>
          <a:ext cx="3632200" cy="289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06">
                  <a:extLst>
                    <a:ext uri="{9D8B030D-6E8A-4147-A177-3AD203B41FA5}"/>
                  </a:extLst>
                </a:gridCol>
                <a:gridCol w="518806">
                  <a:extLst>
                    <a:ext uri="{9D8B030D-6E8A-4147-A177-3AD203B41FA5}"/>
                  </a:extLst>
                </a:gridCol>
                <a:gridCol w="518806">
                  <a:extLst>
                    <a:ext uri="{9D8B030D-6E8A-4147-A177-3AD203B41FA5}"/>
                  </a:extLst>
                </a:gridCol>
                <a:gridCol w="518806">
                  <a:extLst>
                    <a:ext uri="{9D8B030D-6E8A-4147-A177-3AD203B41FA5}"/>
                  </a:extLst>
                </a:gridCol>
                <a:gridCol w="518806">
                  <a:extLst>
                    <a:ext uri="{9D8B030D-6E8A-4147-A177-3AD203B41FA5}"/>
                  </a:extLst>
                </a:gridCol>
                <a:gridCol w="518806">
                  <a:extLst>
                    <a:ext uri="{9D8B030D-6E8A-4147-A177-3AD203B41FA5}"/>
                  </a:extLst>
                </a:gridCol>
                <a:gridCol w="518806">
                  <a:extLst>
                    <a:ext uri="{9D8B030D-6E8A-4147-A177-3AD203B41FA5}"/>
                  </a:extLst>
                </a:gridCol>
              </a:tblGrid>
              <a:tr h="70588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СБ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69709" y="1833726"/>
            <a:ext cx="25568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Червень</a:t>
            </a:r>
            <a:endParaRPr lang="ru-RU" sz="3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sp>
        <p:nvSpPr>
          <p:cNvPr id="12" name="Блок-схема: вузол 11"/>
          <p:cNvSpPr/>
          <p:nvPr/>
        </p:nvSpPr>
        <p:spPr>
          <a:xfrm>
            <a:off x="658813" y="4491038"/>
            <a:ext cx="574675" cy="4413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Блок-схема: вузол 12"/>
          <p:cNvSpPr/>
          <p:nvPr/>
        </p:nvSpPr>
        <p:spPr>
          <a:xfrm>
            <a:off x="1749425" y="4491038"/>
            <a:ext cx="574675" cy="4413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Блок-схема: вузол 13"/>
          <p:cNvSpPr/>
          <p:nvPr/>
        </p:nvSpPr>
        <p:spPr>
          <a:xfrm>
            <a:off x="9880600" y="3608388"/>
            <a:ext cx="574675" cy="43973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Блок-схема: вузол 14"/>
          <p:cNvSpPr/>
          <p:nvPr/>
        </p:nvSpPr>
        <p:spPr>
          <a:xfrm>
            <a:off x="8842375" y="4049713"/>
            <a:ext cx="573088" cy="4413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Блок-схема: вузол 15"/>
          <p:cNvSpPr/>
          <p:nvPr/>
        </p:nvSpPr>
        <p:spPr>
          <a:xfrm>
            <a:off x="9861550" y="4049713"/>
            <a:ext cx="573088" cy="4413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Блок-схема: вузол 16"/>
          <p:cNvSpPr/>
          <p:nvPr/>
        </p:nvSpPr>
        <p:spPr>
          <a:xfrm>
            <a:off x="142875" y="4932363"/>
            <a:ext cx="560388" cy="44291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Блок-схема: вузол 17"/>
          <p:cNvSpPr/>
          <p:nvPr/>
        </p:nvSpPr>
        <p:spPr>
          <a:xfrm>
            <a:off x="681038" y="4933950"/>
            <a:ext cx="573087" cy="4413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Блок-схема: вузол 18"/>
          <p:cNvSpPr/>
          <p:nvPr/>
        </p:nvSpPr>
        <p:spPr>
          <a:xfrm>
            <a:off x="1733550" y="4933950"/>
            <a:ext cx="573088" cy="4413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Блок-схема: вузол 19"/>
          <p:cNvSpPr/>
          <p:nvPr/>
        </p:nvSpPr>
        <p:spPr>
          <a:xfrm>
            <a:off x="8842375" y="3608388"/>
            <a:ext cx="573088" cy="43973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круглений прямокутник 9"/>
          <p:cNvSpPr/>
          <p:nvPr/>
        </p:nvSpPr>
        <p:spPr>
          <a:xfrm>
            <a:off x="304801" y="4281055"/>
            <a:ext cx="5838150" cy="1970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531859" y="1863777"/>
            <a:ext cx="5611091" cy="1886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1741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6502400" y="1970088"/>
          <a:ext cx="5483225" cy="43100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483144">
                  <a:extLst>
                    <a:ext uri="{9D8B030D-6E8A-4147-A177-3AD203B41FA5}"/>
                  </a:extLst>
                </a:gridCol>
              </a:tblGrid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6553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0819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441" name="TextBox 5"/>
          <p:cNvSpPr txBox="1">
            <a:spLocks noChangeArrowheads="1"/>
          </p:cNvSpPr>
          <p:nvPr/>
        </p:nvSpPr>
        <p:spPr bwMode="auto">
          <a:xfrm>
            <a:off x="660400" y="2119313"/>
            <a:ext cx="54419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ko-KR" sz="2000">
                <a:solidFill>
                  <a:srgbClr val="002060"/>
                </a:solidFill>
                <a:latin typeface="Arial Black" pitchFamily="34" charset="0"/>
                <a:ea typeface="Gulim"/>
                <a:cs typeface="Times New Roman" pitchFamily="18" charset="0"/>
              </a:rPr>
              <a:t>Кожен зареєстрований учасник зовнішнього незалежного оцінювання має право скласти тести </a:t>
            </a:r>
            <a:r>
              <a:rPr lang="uk-UA" altLang="ko-KR" sz="2000">
                <a:solidFill>
                  <a:srgbClr val="C00000"/>
                </a:solidFill>
                <a:latin typeface="Arial Black" pitchFamily="34" charset="0"/>
                <a:ea typeface="Gulim"/>
                <a:cs typeface="Times New Roman" pitchFamily="18" charset="0"/>
              </a:rPr>
              <a:t>не більш як із чотирьох навчальних предметів</a:t>
            </a:r>
            <a:endParaRPr lang="uk-UA" sz="2000">
              <a:latin typeface="Arial Black" pitchFamily="34" charset="0"/>
              <a:ea typeface="Gulim"/>
              <a:cs typeface="Times New Roman" pitchFamily="18" charset="0"/>
            </a:endParaRPr>
          </a:p>
        </p:txBody>
      </p:sp>
      <p:pic>
        <p:nvPicPr>
          <p:cNvPr id="17442" name="Рисунок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388" y="3587750"/>
            <a:ext cx="2662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206375" y="4483100"/>
            <a:ext cx="6096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Переклад тестів </a:t>
            </a: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з історії України, математики, біології, географії, фізики,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хімії буде здійснено </a:t>
            </a: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кримськотатарською, молдовською, польською, російською, румунською, угорською мовами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1767911" y="2749276"/>
            <a:ext cx="9492201" cy="2988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ічка лицем догори 3"/>
          <p:cNvSpPr/>
          <p:nvPr/>
        </p:nvSpPr>
        <p:spPr>
          <a:xfrm>
            <a:off x="2577276" y="11586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</a:p>
        </p:txBody>
      </p:sp>
      <p:sp>
        <p:nvSpPr>
          <p:cNvPr id="18440" name="内容占位符 2"/>
          <p:cNvSpPr txBox="1">
            <a:spLocks/>
          </p:cNvSpPr>
          <p:nvPr/>
        </p:nvSpPr>
        <p:spPr bwMode="auto">
          <a:xfrm>
            <a:off x="2163763" y="3005138"/>
            <a:ext cx="89582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altLang="ko-KR" sz="2800">
                <a:solidFill>
                  <a:srgbClr val="00206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     </a:t>
            </a:r>
            <a:r>
              <a:rPr lang="uk-UA" altLang="ko-KR" sz="2400">
                <a:solidFill>
                  <a:srgbClr val="002060"/>
                </a:solidFill>
                <a:latin typeface="Arial Black" pitchFamily="34" charset="0"/>
                <a:ea typeface="Gulim"/>
                <a:cs typeface="Times New Roman" pitchFamily="18" charset="0"/>
              </a:rPr>
              <a:t>У 2019 році студенти закладів вищої</a:t>
            </a:r>
            <a:r>
              <a:rPr lang="uk-UA" altLang="ko-KR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altLang="ko-KR" sz="2400">
                <a:solidFill>
                  <a:srgbClr val="002060"/>
                </a:solidFill>
                <a:latin typeface="Arial Black" pitchFamily="34" charset="0"/>
                <a:ea typeface="Gulim"/>
                <a:cs typeface="Gulim"/>
              </a:rPr>
              <a:t>освіти  проходитимуть </a:t>
            </a:r>
            <a:r>
              <a:rPr lang="uk-UA" altLang="ko-KR" sz="2400">
                <a:solidFill>
                  <a:srgbClr val="C00000"/>
                </a:solidFill>
                <a:latin typeface="Arial Black" pitchFamily="34" charset="0"/>
                <a:ea typeface="Gulim"/>
                <a:cs typeface="Gulim"/>
              </a:rPr>
              <a:t>державну підсумкову атестацію</a:t>
            </a:r>
            <a:r>
              <a:rPr lang="uk-UA" altLang="ko-KR" sz="2400">
                <a:latin typeface="Arial Black" pitchFamily="34" charset="0"/>
                <a:ea typeface="Gulim"/>
                <a:cs typeface="Gulim"/>
              </a:rPr>
              <a:t> </a:t>
            </a:r>
            <a:r>
              <a:rPr lang="uk-UA" altLang="ko-KR" sz="2400">
                <a:solidFill>
                  <a:srgbClr val="002060"/>
                </a:solidFill>
                <a:latin typeface="Arial Black" pitchFamily="34" charset="0"/>
                <a:ea typeface="Gulim"/>
                <a:cs typeface="Gulim"/>
              </a:rPr>
              <a:t>у формі ЗНО: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altLang="ko-KR" sz="2400">
                <a:solidFill>
                  <a:srgbClr val="002060"/>
                </a:solidFill>
                <a:latin typeface="Arial Black" pitchFamily="34" charset="0"/>
                <a:ea typeface="Gulim"/>
                <a:cs typeface="Gulim"/>
              </a:rPr>
              <a:t> з української мови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altLang="ko-KR" sz="2400">
                <a:solidFill>
                  <a:srgbClr val="002060"/>
                </a:solidFill>
                <a:latin typeface="Arial Black" pitchFamily="34" charset="0"/>
                <a:ea typeface="Gulim"/>
                <a:cs typeface="Gulim"/>
              </a:rPr>
              <a:t> з математики або історії України на вибір </a:t>
            </a:r>
            <a:endParaRPr lang="uk-UA" altLang="ko-KR" sz="2400">
              <a:solidFill>
                <a:srgbClr val="FF0000"/>
              </a:solidFill>
              <a:latin typeface="Arial Black" pitchFamily="34" charset="0"/>
              <a:ea typeface="Gulim"/>
              <a:cs typeface="Gul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7" descr="Фрагмент е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3038475"/>
            <a:ext cx="50101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5" descr="Фрагмент е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5325" y="2898775"/>
            <a:ext cx="50673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круглений прямокутник 21"/>
          <p:cNvSpPr/>
          <p:nvPr/>
        </p:nvSpPr>
        <p:spPr>
          <a:xfrm>
            <a:off x="568036" y="1817006"/>
            <a:ext cx="10626437" cy="1189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1946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ічка лицем догори 3"/>
          <p:cNvSpPr/>
          <p:nvPr/>
        </p:nvSpPr>
        <p:spPr>
          <a:xfrm>
            <a:off x="2057080" y="77554"/>
            <a:ext cx="8652483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Реєстрація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05</a:t>
            </a:r>
            <a:r>
              <a:rPr lang="uk-UA" sz="4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лютого </a:t>
            </a:r>
            <a:r>
              <a:rPr lang="uk-UA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– </a:t>
            </a:r>
            <a:r>
              <a:rPr lang="uk-UA" sz="5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18 </a:t>
            </a:r>
            <a:r>
              <a:rPr lang="uk-UA" sz="2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березня</a:t>
            </a:r>
          </a:p>
        </p:txBody>
      </p:sp>
      <p:sp>
        <p:nvSpPr>
          <p:cNvPr id="19466" name="TextBox 4"/>
          <p:cNvSpPr txBox="1">
            <a:spLocks noChangeArrowheads="1"/>
          </p:cNvSpPr>
          <p:nvPr/>
        </p:nvSpPr>
        <p:spPr bwMode="auto">
          <a:xfrm>
            <a:off x="654050" y="2178050"/>
            <a:ext cx="1145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Реєстрація осіб для проходження ДПА у формі ЗНО – до </a:t>
            </a:r>
            <a:r>
              <a:rPr lang="ru-RU" sz="2400" i="1" noProof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 березня 2019 року</a:t>
            </a:r>
            <a:endParaRPr lang="ru-RU" sz="2400" i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7" name="Рисунок 18"/>
          <p:cNvPicPr>
            <a:picLocks noChangeAspect="1"/>
          </p:cNvPicPr>
          <p:nvPr/>
        </p:nvPicPr>
        <p:blipFill>
          <a:blip r:embed="rId6"/>
          <a:srcRect t="7153"/>
          <a:stretch>
            <a:fillRect/>
          </a:stretch>
        </p:blipFill>
        <p:spPr bwMode="auto">
          <a:xfrm rot="-1795494">
            <a:off x="6867525" y="3492500"/>
            <a:ext cx="600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Рисунок 9" descr="Фрагмент екра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0763" y="4460875"/>
            <a:ext cx="45656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Рисунок 13"/>
          <p:cNvPicPr>
            <a:picLocks noChangeAspect="1"/>
          </p:cNvPicPr>
          <p:nvPr/>
        </p:nvPicPr>
        <p:blipFill>
          <a:blip r:embed="rId6"/>
          <a:srcRect t="7153"/>
          <a:stretch>
            <a:fillRect/>
          </a:stretch>
        </p:blipFill>
        <p:spPr bwMode="auto">
          <a:xfrm rot="-382639">
            <a:off x="3003550" y="6408738"/>
            <a:ext cx="6000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круглений прямокутник 18"/>
          <p:cNvSpPr/>
          <p:nvPr/>
        </p:nvSpPr>
        <p:spPr>
          <a:xfrm>
            <a:off x="252429" y="1293723"/>
            <a:ext cx="11522815" cy="54640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863121" y="229634"/>
            <a:ext cx="6715594" cy="12966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Перелік документів, що посвідчують особу</a:t>
            </a: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2608263" y="2233613"/>
            <a:ext cx="80200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002060"/>
                </a:solidFill>
                <a:latin typeface="Arial Black" pitchFamily="34" charset="0"/>
              </a:rPr>
              <a:t>ПАСПОРТ ГРОМАДЯНИНА УКРАЇНИ</a:t>
            </a:r>
            <a:r>
              <a:rPr lang="en-US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uk-UA">
                <a:solidFill>
                  <a:srgbClr val="FF0000"/>
                </a:solidFill>
                <a:latin typeface="Arial Black" pitchFamily="34" charset="0"/>
              </a:rPr>
              <a:t>у тому числі </a:t>
            </a:r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ID</a:t>
            </a:r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-картка)</a:t>
            </a:r>
            <a:endParaRPr lang="uk-UA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uk-UA" sz="160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2863850" y="5456238"/>
            <a:ext cx="4425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інший документ, що посвідчує особу для іноземців та осіб без громадянства</a:t>
            </a:r>
            <a:endParaRPr lang="uk-UA" sz="16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7" name="Рисунок 8"/>
          <p:cNvPicPr>
            <a:picLocks noChangeAspect="1"/>
          </p:cNvPicPr>
          <p:nvPr/>
        </p:nvPicPr>
        <p:blipFill>
          <a:blip r:embed="rId2"/>
          <a:srcRect l="34634"/>
          <a:stretch>
            <a:fillRect/>
          </a:stretch>
        </p:blipFill>
        <p:spPr bwMode="auto">
          <a:xfrm rot="-1393581">
            <a:off x="9725025" y="2654300"/>
            <a:ext cx="16271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04143">
            <a:off x="8628063" y="3962400"/>
            <a:ext cx="19240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08022">
            <a:off x="7346950" y="5294313"/>
            <a:ext cx="175101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3294063"/>
            <a:ext cx="13239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5900" y="4976813"/>
            <a:ext cx="133667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0650" y="1665288"/>
            <a:ext cx="121761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6"/>
          <p:cNvSpPr txBox="1">
            <a:spLocks noChangeArrowheads="1"/>
          </p:cNvSpPr>
          <p:nvPr/>
        </p:nvSpPr>
        <p:spPr bwMode="auto">
          <a:xfrm>
            <a:off x="1670050" y="3268663"/>
            <a:ext cx="85439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СВІДОЦТВО ПРО НАРОДЖЕННЯ - для осіб, які не мали можливості отримати паспорт громадянина України у зв'язку з тим, що проживають на тимчасово окупованій території або в населених пунктах, зазначених у переліку населених пунктів, на території яких органи державної влади тимчасово не здійснюють свої повноваження, та переліку населених пунктів, що розташовані на лінії зіткнення,</a:t>
            </a:r>
          </a:p>
          <a:p>
            <a:endParaRPr lang="uk-UA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6388" y="2828925"/>
            <a:ext cx="1409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5425" y="4976813"/>
            <a:ext cx="14081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</a:p>
        </p:txBody>
      </p:sp>
      <p:pic>
        <p:nvPicPr>
          <p:cNvPr id="22546" name="Рисунок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15588" y="0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 l="6180" t="14166" r="49574"/>
          <a:stretch>
            <a:fillRect/>
          </a:stretch>
        </p:blipFill>
        <p:spPr bwMode="auto">
          <a:xfrm>
            <a:off x="3298825" y="1549400"/>
            <a:ext cx="37084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 l="55054" t="15065"/>
          <a:stretch>
            <a:fillRect/>
          </a:stretch>
        </p:blipFill>
        <p:spPr bwMode="auto">
          <a:xfrm>
            <a:off x="6100763" y="1895475"/>
            <a:ext cx="39639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Округлений прямокутник 49"/>
          <p:cNvSpPr/>
          <p:nvPr/>
        </p:nvSpPr>
        <p:spPr>
          <a:xfrm>
            <a:off x="2814219" y="151674"/>
            <a:ext cx="6580682" cy="13065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Формування комплектів реєстраційних документів</a:t>
            </a:r>
          </a:p>
        </p:txBody>
      </p:sp>
      <p:sp>
        <p:nvSpPr>
          <p:cNvPr id="2" name="Загнутий кут 1"/>
          <p:cNvSpPr/>
          <p:nvPr/>
        </p:nvSpPr>
        <p:spPr>
          <a:xfrm>
            <a:off x="228454" y="2187383"/>
            <a:ext cx="2908787" cy="363622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копіях документів повинні бути: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підпис, ініціали та прізвище особи, яка реєструється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38" y="4268788"/>
            <a:ext cx="2998787" cy="2559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562" name="Рисунок 6"/>
          <p:cNvPicPr>
            <a:picLocks noChangeAspect="1"/>
          </p:cNvPicPr>
          <p:nvPr/>
        </p:nvPicPr>
        <p:blipFill>
          <a:blip r:embed="rId4"/>
          <a:srcRect t="21432" r="57552" b="5687"/>
          <a:stretch>
            <a:fillRect/>
          </a:stretch>
        </p:blipFill>
        <p:spPr bwMode="auto">
          <a:xfrm>
            <a:off x="6215063" y="4979988"/>
            <a:ext cx="754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1538" y="1027113"/>
            <a:ext cx="1928812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Box 2"/>
          <p:cNvSpPr txBox="1">
            <a:spLocks noChangeArrowheads="1"/>
          </p:cNvSpPr>
          <p:nvPr/>
        </p:nvSpPr>
        <p:spPr bwMode="auto">
          <a:xfrm>
            <a:off x="4181475" y="4360863"/>
            <a:ext cx="874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70C0"/>
                </a:solidFill>
                <a:latin typeface="Arial Black" pitchFamily="34" charset="0"/>
              </a:rPr>
              <a:t>або</a:t>
            </a:r>
          </a:p>
        </p:txBody>
      </p:sp>
      <p:sp>
        <p:nvSpPr>
          <p:cNvPr id="23565" name="TextBox 10"/>
          <p:cNvSpPr txBox="1">
            <a:spLocks noChangeArrowheads="1"/>
          </p:cNvSpPr>
          <p:nvPr/>
        </p:nvSpPr>
        <p:spPr bwMode="auto">
          <a:xfrm>
            <a:off x="4508500" y="3663950"/>
            <a:ext cx="176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>
                <a:solidFill>
                  <a:srgbClr val="FF0000"/>
                </a:solidFill>
                <a:latin typeface="Anna-Faustina script"/>
              </a:rPr>
              <a:t>Згідно з оригіналом</a:t>
            </a:r>
          </a:p>
          <a:p>
            <a:r>
              <a:rPr lang="uk-UA" sz="1200">
                <a:solidFill>
                  <a:srgbClr val="FF0000"/>
                </a:solidFill>
                <a:latin typeface="Anna-Faustina script"/>
              </a:rPr>
              <a:t>дата        підпис  </a:t>
            </a:r>
            <a:r>
              <a:rPr lang="uk-UA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ПІБ</a:t>
            </a:r>
          </a:p>
        </p:txBody>
      </p:sp>
      <p:pic>
        <p:nvPicPr>
          <p:cNvPr id="2356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15588" y="0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Box 19"/>
          <p:cNvSpPr txBox="1">
            <a:spLocks noChangeArrowheads="1"/>
          </p:cNvSpPr>
          <p:nvPr/>
        </p:nvSpPr>
        <p:spPr bwMode="auto">
          <a:xfrm>
            <a:off x="6681788" y="3074988"/>
            <a:ext cx="1766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>
                <a:solidFill>
                  <a:srgbClr val="FF0000"/>
                </a:solidFill>
                <a:latin typeface="Anna-Faustina script"/>
              </a:rPr>
              <a:t>Згідно з оригіналом</a:t>
            </a:r>
          </a:p>
          <a:p>
            <a:r>
              <a:rPr lang="uk-UA" sz="1200">
                <a:solidFill>
                  <a:srgbClr val="FF0000"/>
                </a:solidFill>
                <a:latin typeface="Anna-Faustina script"/>
              </a:rPr>
              <a:t>дата        підпис  </a:t>
            </a:r>
            <a:r>
              <a:rPr lang="uk-UA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ПІБ</a:t>
            </a:r>
          </a:p>
        </p:txBody>
      </p:sp>
      <p:pic>
        <p:nvPicPr>
          <p:cNvPr id="23568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1200" y="4657725"/>
            <a:ext cx="2979738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Рисунок 21"/>
          <p:cNvPicPr>
            <a:picLocks noChangeAspect="1"/>
          </p:cNvPicPr>
          <p:nvPr/>
        </p:nvPicPr>
        <p:blipFill>
          <a:blip r:embed="rId4"/>
          <a:srcRect t="21432" r="57552" b="5687"/>
          <a:stretch>
            <a:fillRect/>
          </a:stretch>
        </p:blipFill>
        <p:spPr bwMode="auto">
          <a:xfrm>
            <a:off x="9017000" y="4979988"/>
            <a:ext cx="755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831273" y="1835489"/>
            <a:ext cx="3424452" cy="1273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оформлення реєстраційної картки </a:t>
            </a:r>
          </a:p>
        </p:txBody>
      </p:sp>
      <p:pic>
        <p:nvPicPr>
          <p:cNvPr id="2662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8275" y="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ічка лицем догори 3"/>
          <p:cNvSpPr/>
          <p:nvPr/>
        </p:nvSpPr>
        <p:spPr>
          <a:xfrm>
            <a:off x="2323475" y="226899"/>
            <a:ext cx="8444664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Відповідальна особа у закладі освіти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622993" y="2956053"/>
            <a:ext cx="4668981" cy="1646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копію документа, що посвідчує особу (чіткість, наявність напису «Згідно з оригіналом», дата, підпис, ПІБ)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349648" y="4484672"/>
            <a:ext cx="4632213" cy="1119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</a:rPr>
              <a:t>Формує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 список осіб, які проходитимуть ДПА у формі ЗНО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291974" y="5486400"/>
            <a:ext cx="4572000" cy="1297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solidFill>
                  <a:srgbClr val="C00000"/>
                </a:solidFill>
                <a:latin typeface="Arial Black" pitchFamily="34" charset="0"/>
              </a:rPr>
              <a:t>Передає/надсилає </a:t>
            </a:r>
            <a:r>
              <a:rPr lang="uk-UA">
                <a:solidFill>
                  <a:srgbClr val="002060"/>
                </a:solidFill>
                <a:latin typeface="Arial Black" pitchFamily="34" charset="0"/>
              </a:rPr>
              <a:t>комплекти реєстраційних документів до  РЦОЯО</a:t>
            </a:r>
            <a:endParaRPr lang="uk-UA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664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3232150"/>
            <a:ext cx="21590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4" descr="Ð ÐµÐ·ÑÐ»ÑÑÐ°Ñ Ð¿Ð¾ÑÑÐºÑ Ð·Ð¾Ð±ÑÐ°Ð¶ÐµÐ½Ñ Ð·Ð° Ð·Ð°Ð¿Ð¸ÑÐ¾Ð¼ &quot;ÐºÐ»Ð¸Ð¿Ð°ÑÑ Ð²ÐµÐºÑÐ¾Ñ ÑÐµÐ»Ð¾Ð²ÐµÐº Ð¿ÑÐ¾Ð²ÐµÑÑÐµÑ Ð´Ð¾ÐºÑÐ¼ÐµÐ½Ñ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3788" y="2278063"/>
            <a:ext cx="22018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555625" y="1504950"/>
            <a:ext cx="5902325" cy="2039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663575" y="1635125"/>
            <a:ext cx="5637213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Здобувачам повної загальної середньої освіти </a:t>
            </a:r>
            <a:r>
              <a:rPr lang="uk-UA" altLang="ru-RU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поточного року </a:t>
            </a:r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індивідуальний конверт буде надіслано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6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на адресу закладу освіти, де вони навчаються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16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Заклад освіти отримає </a:t>
            </a:r>
            <a:r>
              <a:rPr lang="uk-UA" sz="16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Відомість видачі індивідуальних конвертів</a:t>
            </a:r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uk-UA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2" descr="Результат пошуку зображень за запитом &quot;кліпарт конвер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9763" y="1463675"/>
            <a:ext cx="35036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66000" y="1931988"/>
            <a:ext cx="27495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5782" tIns="47891" rIns="95782" bIns="47891" anchor="ctr"/>
          <a:lstStyle>
            <a:lvl1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b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17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Сертифікат 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Реєстраційне повідомлення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Інформаційний бюлетень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1077913" y="3544888"/>
            <a:ext cx="4686300" cy="1169987"/>
          </a:xfrm>
          <a:prstGeom prst="rect">
            <a:avLst/>
          </a:prstGeom>
          <a:gradFill rotWithShape="1">
            <a:gsLst>
              <a:gs pos="0">
                <a:srgbClr val="F8DCF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261ABC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400" b="1">
                <a:solidFill>
                  <a:srgbClr val="002060"/>
                </a:solidFill>
                <a:latin typeface="Times New Roman" pitchFamily="18" charset="0"/>
                <a:ea typeface="Gulim"/>
                <a:cs typeface="Gulim"/>
              </a:rPr>
              <a:t>Для кожного учасника на </a:t>
            </a:r>
            <a:br>
              <a:rPr lang="uk-UA" altLang="ru-RU" sz="1400" b="1">
                <a:solidFill>
                  <a:srgbClr val="002060"/>
                </a:solidFill>
                <a:latin typeface="Times New Roman" pitchFamily="18" charset="0"/>
                <a:ea typeface="Gulim"/>
                <a:cs typeface="Gulim"/>
              </a:rPr>
            </a:br>
            <a:r>
              <a:rPr lang="uk-UA" altLang="ru-RU" sz="1400" b="1">
                <a:solidFill>
                  <a:srgbClr val="002060"/>
                </a:solidFill>
                <a:latin typeface="Times New Roman" pitchFamily="18" charset="0"/>
                <a:ea typeface="Gulim"/>
                <a:cs typeface="Gulim"/>
              </a:rPr>
              <a:t>веб-сайті УЦОЯО створюється </a:t>
            </a:r>
            <a:r>
              <a:rPr lang="uk-UA" altLang="ru-RU" sz="1400" b="1">
                <a:solidFill>
                  <a:srgbClr val="CC3300"/>
                </a:solidFill>
                <a:latin typeface="Times New Roman" pitchFamily="18" charset="0"/>
                <a:ea typeface="Gulim"/>
                <a:cs typeface="Gulim"/>
              </a:rPr>
              <a:t>інформаційна сторінка</a:t>
            </a:r>
            <a:r>
              <a:rPr lang="uk-UA" altLang="ru-RU" sz="1400" b="1">
                <a:latin typeface="Times New Roman" pitchFamily="18" charset="0"/>
                <a:ea typeface="Gulim"/>
                <a:cs typeface="Gulim"/>
              </a:rPr>
              <a:t>, </a:t>
            </a:r>
            <a:r>
              <a:rPr lang="uk-UA" altLang="ru-RU" sz="1400" b="1">
                <a:solidFill>
                  <a:srgbClr val="002060"/>
                </a:solidFill>
                <a:latin typeface="Times New Roman" pitchFamily="18" charset="0"/>
                <a:ea typeface="Gulim"/>
                <a:cs typeface="Gulim"/>
              </a:rPr>
              <a:t>доступ до якої здійснюється за</a:t>
            </a:r>
          </a:p>
          <a:p>
            <a:pPr algn="ctr"/>
            <a:r>
              <a:rPr lang="uk-UA" altLang="ru-RU" sz="1400" b="1" u="sng">
                <a:solidFill>
                  <a:srgbClr val="000099"/>
                </a:solidFill>
                <a:latin typeface="Times New Roman" pitchFamily="18" charset="0"/>
                <a:ea typeface="Gulim"/>
                <a:cs typeface="Gulim"/>
              </a:rPr>
              <a:t>номером Сертифіката</a:t>
            </a:r>
            <a:r>
              <a:rPr lang="uk-UA" altLang="ru-RU" sz="1400" b="1">
                <a:latin typeface="Times New Roman" pitchFamily="18" charset="0"/>
                <a:ea typeface="Gulim"/>
                <a:cs typeface="Gulim"/>
              </a:rPr>
              <a:t> </a:t>
            </a:r>
            <a:r>
              <a:rPr lang="uk-UA" altLang="ru-RU" sz="1400" b="1">
                <a:solidFill>
                  <a:srgbClr val="002060"/>
                </a:solidFill>
                <a:latin typeface="Times New Roman" pitchFamily="18" charset="0"/>
                <a:ea typeface="Gulim"/>
                <a:cs typeface="Gulim"/>
              </a:rPr>
              <a:t>та </a:t>
            </a:r>
            <a:br>
              <a:rPr lang="uk-UA" altLang="ru-RU" sz="1400" b="1">
                <a:solidFill>
                  <a:srgbClr val="002060"/>
                </a:solidFill>
                <a:latin typeface="Times New Roman" pitchFamily="18" charset="0"/>
                <a:ea typeface="Gulim"/>
                <a:cs typeface="Gulim"/>
              </a:rPr>
            </a:br>
            <a:r>
              <a:rPr lang="en-US" altLang="ru-RU" sz="1400" b="1" u="sng">
                <a:solidFill>
                  <a:srgbClr val="002060"/>
                </a:solidFill>
                <a:latin typeface="Times New Roman" pitchFamily="18" charset="0"/>
                <a:ea typeface="Gulim"/>
                <a:cs typeface="Gulim"/>
              </a:rPr>
              <a:t>PIN</a:t>
            </a:r>
            <a:r>
              <a:rPr lang="uk-UA" altLang="ru-RU" sz="1400" b="1" u="sng">
                <a:solidFill>
                  <a:srgbClr val="002060"/>
                </a:solidFill>
                <a:latin typeface="Times New Roman" pitchFamily="18" charset="0"/>
                <a:ea typeface="Gulim"/>
                <a:cs typeface="Gulim"/>
              </a:rPr>
              <a:t>-кодом</a:t>
            </a:r>
            <a:r>
              <a:rPr lang="uk-UA" altLang="ru-RU" sz="1400" b="1">
                <a:solidFill>
                  <a:srgbClr val="002060"/>
                </a:solidFill>
                <a:latin typeface="Times New Roman" pitchFamily="18" charset="0"/>
                <a:ea typeface="Gulim"/>
                <a:cs typeface="Gulim"/>
              </a:rPr>
              <a:t>, указаним у ньому</a:t>
            </a:r>
            <a:endParaRPr lang="ru-RU" altLang="ru-RU" sz="1400" b="1">
              <a:solidFill>
                <a:srgbClr val="002060"/>
              </a:solidFill>
              <a:latin typeface="Times New Roman" pitchFamily="18" charset="0"/>
              <a:ea typeface="Gulim"/>
              <a:cs typeface="Gulim"/>
            </a:endParaRP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/>
          <a:srcRect l="2759" t="8652" r="1871" b="6462"/>
          <a:stretch>
            <a:fillRect/>
          </a:stretch>
        </p:blipFill>
        <p:spPr bwMode="auto">
          <a:xfrm>
            <a:off x="7424738" y="3544888"/>
            <a:ext cx="366712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3963" y="4551363"/>
            <a:ext cx="32464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2"/>
          <p:cNvPicPr>
            <a:picLocks noChangeAspect="1"/>
          </p:cNvPicPr>
          <p:nvPr/>
        </p:nvPicPr>
        <p:blipFill>
          <a:blip r:embed="rId5"/>
          <a:srcRect l="20772" r="24927" b="24586"/>
          <a:stretch>
            <a:fillRect/>
          </a:stretch>
        </p:blipFill>
        <p:spPr bwMode="auto">
          <a:xfrm>
            <a:off x="6324600" y="4576763"/>
            <a:ext cx="4953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15588" y="0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ічка лицем догори 15"/>
          <p:cNvSpPr/>
          <p:nvPr/>
        </p:nvSpPr>
        <p:spPr>
          <a:xfrm>
            <a:off x="2447676" y="69819"/>
            <a:ext cx="7873470" cy="121891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noProof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Результати реєстрації</a:t>
            </a:r>
          </a:p>
        </p:txBody>
      </p:sp>
      <p:pic>
        <p:nvPicPr>
          <p:cNvPr id="32781" name="Рисунок 16" descr="Фрагмент екра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575" y="4749800"/>
            <a:ext cx="46609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1592</TotalTime>
  <Words>930</Words>
  <Application>Microsoft Office PowerPoint</Application>
  <PresentationFormat>Произвольный</PresentationFormat>
  <Paragraphs>184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 Light</vt:lpstr>
      <vt:lpstr>Calibri</vt:lpstr>
      <vt:lpstr>a_AlbionicB&amp;W</vt:lpstr>
      <vt:lpstr>FuturisXShadowC</vt:lpstr>
      <vt:lpstr>AGCrownStyle</vt:lpstr>
      <vt:lpstr>Arial Black</vt:lpstr>
      <vt:lpstr>Gulim</vt:lpstr>
      <vt:lpstr>Times New Roman</vt:lpstr>
      <vt:lpstr>Wingdings</vt:lpstr>
      <vt:lpstr>맑은 고딕</vt:lpstr>
      <vt:lpstr>Anna-Faustina script</vt:lpstr>
      <vt:lpstr>Cambria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Degina</dc:creator>
  <cp:lastModifiedBy>Admin</cp:lastModifiedBy>
  <cp:revision>282</cp:revision>
  <cp:lastPrinted>2019-01-17T10:40:40Z</cp:lastPrinted>
  <dcterms:created xsi:type="dcterms:W3CDTF">2019-01-03T18:30:52Z</dcterms:created>
  <dcterms:modified xsi:type="dcterms:W3CDTF">2019-02-07T08:36:58Z</dcterms:modified>
</cp:coreProperties>
</file>