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80" r:id="rId3"/>
    <p:sldId id="28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33CCFF"/>
    <a:srgbClr val="0000FF"/>
    <a:srgbClr val="660033"/>
    <a:srgbClr val="996633"/>
    <a:srgbClr val="663300"/>
    <a:srgbClr val="CCCC00"/>
    <a:srgbClr val="CC0099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C5924-D6C0-44C0-B3F7-62ECD008C0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F98041F-13D6-4617-8719-969164FBB7EC}">
      <dgm:prSet phldrT="[Текст]"/>
      <dgm:spPr>
        <a:gradFill flip="none" rotWithShape="0">
          <a:gsLst>
            <a:gs pos="0">
              <a:srgbClr val="33CCFF">
                <a:shade val="30000"/>
                <a:satMod val="115000"/>
              </a:srgbClr>
            </a:gs>
            <a:gs pos="50000">
              <a:srgbClr val="33CCFF">
                <a:shade val="67500"/>
                <a:satMod val="115000"/>
              </a:srgbClr>
            </a:gs>
            <a:gs pos="100000">
              <a:srgbClr val="33CCFF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uk-UA" dirty="0" smtClean="0"/>
            <a:t>Види матеріальної відповідальності  </a:t>
          </a:r>
          <a:endParaRPr lang="uk-UA" dirty="0"/>
        </a:p>
      </dgm:t>
    </dgm:pt>
    <dgm:pt modelId="{99A42166-D76F-4D70-A6D8-B61D405C05E8}" type="parTrans" cxnId="{050D9CCC-2620-4426-B9ED-10D9740F1DA2}">
      <dgm:prSet/>
      <dgm:spPr/>
      <dgm:t>
        <a:bodyPr/>
        <a:lstStyle/>
        <a:p>
          <a:endParaRPr lang="uk-UA"/>
        </a:p>
      </dgm:t>
    </dgm:pt>
    <dgm:pt modelId="{C854DF1C-42A3-463F-A383-F7D604B1F0D6}" type="sibTrans" cxnId="{050D9CCC-2620-4426-B9ED-10D9740F1DA2}">
      <dgm:prSet/>
      <dgm:spPr/>
      <dgm:t>
        <a:bodyPr/>
        <a:lstStyle/>
        <a:p>
          <a:endParaRPr lang="uk-UA"/>
        </a:p>
      </dgm:t>
    </dgm:pt>
    <dgm:pt modelId="{DCE8F999-0802-407D-ABC3-7C4C7DD319C5}">
      <dgm:prSet phldrT="[Текст]"/>
      <dgm:spPr>
        <a:gradFill flip="none" rotWithShape="0">
          <a:gsLst>
            <a:gs pos="0">
              <a:srgbClr val="33CCFF">
                <a:shade val="30000"/>
                <a:satMod val="115000"/>
              </a:srgbClr>
            </a:gs>
            <a:gs pos="50000">
              <a:srgbClr val="33CCFF">
                <a:shade val="67500"/>
                <a:satMod val="115000"/>
              </a:srgbClr>
            </a:gs>
            <a:gs pos="100000">
              <a:srgbClr val="33CCFF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uk-UA" i="1" dirty="0" smtClean="0"/>
            <a:t>Обмежена матеріальна відповідальність, яка полягає в обов'язку працівника відшкодувати пряму дійсну шкоду, але не більше його середнього місячного заробітку.</a:t>
          </a:r>
          <a:endParaRPr lang="uk-UA" dirty="0"/>
        </a:p>
      </dgm:t>
    </dgm:pt>
    <dgm:pt modelId="{96CE814D-FBAD-45B5-8008-85C7E67AC9A4}" type="parTrans" cxnId="{445AAD84-BCF7-4A37-966D-AF755565CDBA}">
      <dgm:prSet/>
      <dgm:spPr>
        <a:ln w="28575">
          <a:solidFill>
            <a:srgbClr val="FFC000"/>
          </a:solidFill>
        </a:ln>
      </dgm:spPr>
      <dgm:t>
        <a:bodyPr/>
        <a:lstStyle/>
        <a:p>
          <a:endParaRPr lang="uk-UA"/>
        </a:p>
      </dgm:t>
    </dgm:pt>
    <dgm:pt modelId="{CE01E29F-AC3B-463A-96B9-CA1E08809C3E}" type="sibTrans" cxnId="{445AAD84-BCF7-4A37-966D-AF755565CDBA}">
      <dgm:prSet/>
      <dgm:spPr/>
      <dgm:t>
        <a:bodyPr/>
        <a:lstStyle/>
        <a:p>
          <a:endParaRPr lang="uk-UA"/>
        </a:p>
      </dgm:t>
    </dgm:pt>
    <dgm:pt modelId="{DCAC5F78-7DF8-4C00-85E4-9EDEC54E8A03}">
      <dgm:prSet phldrT="[Текст]"/>
      <dgm:spPr>
        <a:gradFill flip="none" rotWithShape="0">
          <a:gsLst>
            <a:gs pos="0">
              <a:srgbClr val="33CCFF">
                <a:shade val="30000"/>
                <a:satMod val="115000"/>
              </a:srgbClr>
            </a:gs>
            <a:gs pos="50000">
              <a:srgbClr val="33CCFF">
                <a:shade val="67500"/>
                <a:satMod val="115000"/>
              </a:srgbClr>
            </a:gs>
            <a:gs pos="100000">
              <a:srgbClr val="33CCFF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uk-UA" i="1" dirty="0" smtClean="0"/>
            <a:t>Повна матеріальна відповідальність </a:t>
          </a:r>
          <a:r>
            <a:rPr lang="uk-UA" dirty="0" smtClean="0"/>
            <a:t>без обмеження будь-якою межею за шкоду( в повному обсязі), </a:t>
          </a:r>
          <a:endParaRPr lang="uk-UA" dirty="0"/>
        </a:p>
      </dgm:t>
    </dgm:pt>
    <dgm:pt modelId="{AFF589F2-8F29-45D8-B006-EEC878F11DC6}" type="parTrans" cxnId="{DDE70418-0A82-475A-BD54-F509AA922250}">
      <dgm:prSet/>
      <dgm:spPr>
        <a:ln w="28575">
          <a:solidFill>
            <a:srgbClr val="FFC000"/>
          </a:solidFill>
        </a:ln>
      </dgm:spPr>
      <dgm:t>
        <a:bodyPr/>
        <a:lstStyle/>
        <a:p>
          <a:endParaRPr lang="uk-UA"/>
        </a:p>
      </dgm:t>
    </dgm:pt>
    <dgm:pt modelId="{D96B10E2-69AF-49F7-8C6D-E8E06C0A2C4A}" type="sibTrans" cxnId="{DDE70418-0A82-475A-BD54-F509AA922250}">
      <dgm:prSet/>
      <dgm:spPr/>
      <dgm:t>
        <a:bodyPr/>
        <a:lstStyle/>
        <a:p>
          <a:endParaRPr lang="uk-UA"/>
        </a:p>
      </dgm:t>
    </dgm:pt>
    <dgm:pt modelId="{8B7CD755-C527-44CC-9760-02D666BE6FED}" type="pres">
      <dgm:prSet presAssocID="{164C5924-D6C0-44C0-B3F7-62ECD008C0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80FA6B-AC61-4C43-9A37-404A3B063A48}" type="pres">
      <dgm:prSet presAssocID="{1F98041F-13D6-4617-8719-969164FBB7EC}" presName="hierRoot1" presStyleCnt="0"/>
      <dgm:spPr/>
    </dgm:pt>
    <dgm:pt modelId="{D98D3C4F-E6F3-4E2C-9582-283D3B9DC4D9}" type="pres">
      <dgm:prSet presAssocID="{1F98041F-13D6-4617-8719-969164FBB7EC}" presName="composite" presStyleCnt="0"/>
      <dgm:spPr/>
    </dgm:pt>
    <dgm:pt modelId="{F8CF92A1-5C01-4748-8C8A-655FB75B5B62}" type="pres">
      <dgm:prSet presAssocID="{1F98041F-13D6-4617-8719-969164FBB7EC}" presName="background" presStyleLbl="node0" presStyleIdx="0" presStyleCnt="1"/>
      <dgm:spPr>
        <a:gradFill flip="none" rotWithShape="0">
          <a:gsLst>
            <a:gs pos="0">
              <a:srgbClr val="0000CC">
                <a:shade val="30000"/>
                <a:satMod val="115000"/>
              </a:srgbClr>
            </a:gs>
            <a:gs pos="50000">
              <a:srgbClr val="0000CC">
                <a:shade val="67500"/>
                <a:satMod val="115000"/>
              </a:srgbClr>
            </a:gs>
            <a:gs pos="100000">
              <a:srgbClr val="0000CC">
                <a:shade val="100000"/>
                <a:satMod val="115000"/>
              </a:srgbClr>
            </a:gs>
          </a:gsLst>
          <a:lin ang="2700000" scaled="1"/>
          <a:tileRect/>
        </a:gradFill>
      </dgm:spPr>
    </dgm:pt>
    <dgm:pt modelId="{3676DEFF-297A-475B-8639-708A4502074A}" type="pres">
      <dgm:prSet presAssocID="{1F98041F-13D6-4617-8719-969164FBB7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799F8FC-2926-4F01-BEF6-B3BAB485D388}" type="pres">
      <dgm:prSet presAssocID="{1F98041F-13D6-4617-8719-969164FBB7EC}" presName="hierChild2" presStyleCnt="0"/>
      <dgm:spPr/>
    </dgm:pt>
    <dgm:pt modelId="{9429331F-121E-425D-A8A7-6BBDBAE30A71}" type="pres">
      <dgm:prSet presAssocID="{96CE814D-FBAD-45B5-8008-85C7E67AC9A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5D07118-AA52-4EB0-812E-4697ACEB887A}" type="pres">
      <dgm:prSet presAssocID="{DCE8F999-0802-407D-ABC3-7C4C7DD319C5}" presName="hierRoot2" presStyleCnt="0"/>
      <dgm:spPr/>
    </dgm:pt>
    <dgm:pt modelId="{481CBFE7-695F-4171-A2B3-96050824E436}" type="pres">
      <dgm:prSet presAssocID="{DCE8F999-0802-407D-ABC3-7C4C7DD319C5}" presName="composite2" presStyleCnt="0"/>
      <dgm:spPr/>
    </dgm:pt>
    <dgm:pt modelId="{347A83B6-72C1-4602-8972-90BEB05DBA2C}" type="pres">
      <dgm:prSet presAssocID="{DCE8F999-0802-407D-ABC3-7C4C7DD319C5}" presName="background2" presStyleLbl="node2" presStyleIdx="0" presStyleCnt="2"/>
      <dgm:spPr>
        <a:gradFill flip="none" rotWithShape="0">
          <a:gsLst>
            <a:gs pos="0">
              <a:srgbClr val="0000CC">
                <a:shade val="30000"/>
                <a:satMod val="115000"/>
              </a:srgbClr>
            </a:gs>
            <a:gs pos="50000">
              <a:srgbClr val="0000CC">
                <a:shade val="67500"/>
                <a:satMod val="115000"/>
              </a:srgbClr>
            </a:gs>
            <a:gs pos="100000">
              <a:srgbClr val="0000CC">
                <a:shade val="100000"/>
                <a:satMod val="115000"/>
              </a:srgbClr>
            </a:gs>
          </a:gsLst>
          <a:lin ang="0" scaled="1"/>
          <a:tileRect/>
        </a:gradFill>
      </dgm:spPr>
    </dgm:pt>
    <dgm:pt modelId="{EFD3E932-44E8-432A-A39A-69ED43E4F43F}" type="pres">
      <dgm:prSet presAssocID="{DCE8F999-0802-407D-ABC3-7C4C7DD319C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4992E40-7F53-4B73-A592-4D5FF40770F0}" type="pres">
      <dgm:prSet presAssocID="{DCE8F999-0802-407D-ABC3-7C4C7DD319C5}" presName="hierChild3" presStyleCnt="0"/>
      <dgm:spPr/>
    </dgm:pt>
    <dgm:pt modelId="{F0BCF31D-7CEA-4E05-9101-D8B49735B83F}" type="pres">
      <dgm:prSet presAssocID="{AFF589F2-8F29-45D8-B006-EEC878F11DC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274E684-76D9-4C57-B5F8-EE954769D1B5}" type="pres">
      <dgm:prSet presAssocID="{DCAC5F78-7DF8-4C00-85E4-9EDEC54E8A03}" presName="hierRoot2" presStyleCnt="0"/>
      <dgm:spPr/>
    </dgm:pt>
    <dgm:pt modelId="{2E0E94CE-0630-4402-8818-88433C3159F5}" type="pres">
      <dgm:prSet presAssocID="{DCAC5F78-7DF8-4C00-85E4-9EDEC54E8A03}" presName="composite2" presStyleCnt="0"/>
      <dgm:spPr/>
    </dgm:pt>
    <dgm:pt modelId="{00D6E314-E48F-42CF-AB22-37DFB8181096}" type="pres">
      <dgm:prSet presAssocID="{DCAC5F78-7DF8-4C00-85E4-9EDEC54E8A03}" presName="background2" presStyleLbl="node2" presStyleIdx="1" presStyleCnt="2"/>
      <dgm:spPr>
        <a:gradFill flip="none" rotWithShape="0">
          <a:gsLst>
            <a:gs pos="0">
              <a:srgbClr val="0000CC">
                <a:shade val="30000"/>
                <a:satMod val="115000"/>
              </a:srgbClr>
            </a:gs>
            <a:gs pos="50000">
              <a:srgbClr val="0000CC">
                <a:shade val="67500"/>
                <a:satMod val="115000"/>
              </a:srgbClr>
            </a:gs>
            <a:gs pos="100000">
              <a:srgbClr val="0000CC">
                <a:shade val="100000"/>
                <a:satMod val="115000"/>
              </a:srgbClr>
            </a:gs>
          </a:gsLst>
          <a:lin ang="0" scaled="1"/>
          <a:tileRect/>
        </a:gradFill>
      </dgm:spPr>
    </dgm:pt>
    <dgm:pt modelId="{94D56F35-3BAD-4129-BFD0-A0FA96294D2F}" type="pres">
      <dgm:prSet presAssocID="{DCAC5F78-7DF8-4C00-85E4-9EDEC54E8A0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6A1F9E0-A40E-4A5E-9E13-EE2579551308}" type="pres">
      <dgm:prSet presAssocID="{DCAC5F78-7DF8-4C00-85E4-9EDEC54E8A03}" presName="hierChild3" presStyleCnt="0"/>
      <dgm:spPr/>
    </dgm:pt>
  </dgm:ptLst>
  <dgm:cxnLst>
    <dgm:cxn modelId="{498D7D35-1A6C-474D-9EA5-4B8273BE5FA4}" type="presOf" srcId="{AFF589F2-8F29-45D8-B006-EEC878F11DC6}" destId="{F0BCF31D-7CEA-4E05-9101-D8B49735B83F}" srcOrd="0" destOrd="0" presId="urn:microsoft.com/office/officeart/2005/8/layout/hierarchy1"/>
    <dgm:cxn modelId="{DDE70418-0A82-475A-BD54-F509AA922250}" srcId="{1F98041F-13D6-4617-8719-969164FBB7EC}" destId="{DCAC5F78-7DF8-4C00-85E4-9EDEC54E8A03}" srcOrd="1" destOrd="0" parTransId="{AFF589F2-8F29-45D8-B006-EEC878F11DC6}" sibTransId="{D96B10E2-69AF-49F7-8C6D-E8E06C0A2C4A}"/>
    <dgm:cxn modelId="{2172D1B6-EF07-42A4-B658-4F829D6D6BE3}" type="presOf" srcId="{DCE8F999-0802-407D-ABC3-7C4C7DD319C5}" destId="{EFD3E932-44E8-432A-A39A-69ED43E4F43F}" srcOrd="0" destOrd="0" presId="urn:microsoft.com/office/officeart/2005/8/layout/hierarchy1"/>
    <dgm:cxn modelId="{445AAD84-BCF7-4A37-966D-AF755565CDBA}" srcId="{1F98041F-13D6-4617-8719-969164FBB7EC}" destId="{DCE8F999-0802-407D-ABC3-7C4C7DD319C5}" srcOrd="0" destOrd="0" parTransId="{96CE814D-FBAD-45B5-8008-85C7E67AC9A4}" sibTransId="{CE01E29F-AC3B-463A-96B9-CA1E08809C3E}"/>
    <dgm:cxn modelId="{67FF5947-6E35-4522-9487-F19AE34A2886}" type="presOf" srcId="{1F98041F-13D6-4617-8719-969164FBB7EC}" destId="{3676DEFF-297A-475B-8639-708A4502074A}" srcOrd="0" destOrd="0" presId="urn:microsoft.com/office/officeart/2005/8/layout/hierarchy1"/>
    <dgm:cxn modelId="{0C6B08A6-40DF-461F-BB61-FBFE5FEB237E}" type="presOf" srcId="{164C5924-D6C0-44C0-B3F7-62ECD008C05A}" destId="{8B7CD755-C527-44CC-9760-02D666BE6FED}" srcOrd="0" destOrd="0" presId="urn:microsoft.com/office/officeart/2005/8/layout/hierarchy1"/>
    <dgm:cxn modelId="{050D9CCC-2620-4426-B9ED-10D9740F1DA2}" srcId="{164C5924-D6C0-44C0-B3F7-62ECD008C05A}" destId="{1F98041F-13D6-4617-8719-969164FBB7EC}" srcOrd="0" destOrd="0" parTransId="{99A42166-D76F-4D70-A6D8-B61D405C05E8}" sibTransId="{C854DF1C-42A3-463F-A383-F7D604B1F0D6}"/>
    <dgm:cxn modelId="{D93995C2-E104-47F7-95DB-EB42F470E3B0}" type="presOf" srcId="{DCAC5F78-7DF8-4C00-85E4-9EDEC54E8A03}" destId="{94D56F35-3BAD-4129-BFD0-A0FA96294D2F}" srcOrd="0" destOrd="0" presId="urn:microsoft.com/office/officeart/2005/8/layout/hierarchy1"/>
    <dgm:cxn modelId="{882863A6-7F4E-45BD-813B-60578F7BFBD3}" type="presOf" srcId="{96CE814D-FBAD-45B5-8008-85C7E67AC9A4}" destId="{9429331F-121E-425D-A8A7-6BBDBAE30A71}" srcOrd="0" destOrd="0" presId="urn:microsoft.com/office/officeart/2005/8/layout/hierarchy1"/>
    <dgm:cxn modelId="{C431E232-CE93-47B4-9233-C0E7D22A3ED4}" type="presParOf" srcId="{8B7CD755-C527-44CC-9760-02D666BE6FED}" destId="{3F80FA6B-AC61-4C43-9A37-404A3B063A48}" srcOrd="0" destOrd="0" presId="urn:microsoft.com/office/officeart/2005/8/layout/hierarchy1"/>
    <dgm:cxn modelId="{0279F564-613C-46C4-AA1C-12164C11CFC0}" type="presParOf" srcId="{3F80FA6B-AC61-4C43-9A37-404A3B063A48}" destId="{D98D3C4F-E6F3-4E2C-9582-283D3B9DC4D9}" srcOrd="0" destOrd="0" presId="urn:microsoft.com/office/officeart/2005/8/layout/hierarchy1"/>
    <dgm:cxn modelId="{49A6A2DC-C86D-4DCC-BF91-8D44F3124C31}" type="presParOf" srcId="{D98D3C4F-E6F3-4E2C-9582-283D3B9DC4D9}" destId="{F8CF92A1-5C01-4748-8C8A-655FB75B5B62}" srcOrd="0" destOrd="0" presId="urn:microsoft.com/office/officeart/2005/8/layout/hierarchy1"/>
    <dgm:cxn modelId="{E80F4E3B-FB0A-4017-B836-086BE2FCBCEF}" type="presParOf" srcId="{D98D3C4F-E6F3-4E2C-9582-283D3B9DC4D9}" destId="{3676DEFF-297A-475B-8639-708A4502074A}" srcOrd="1" destOrd="0" presId="urn:microsoft.com/office/officeart/2005/8/layout/hierarchy1"/>
    <dgm:cxn modelId="{54B9F117-BC0F-40EE-844D-D3A3FA1243D0}" type="presParOf" srcId="{3F80FA6B-AC61-4C43-9A37-404A3B063A48}" destId="{2799F8FC-2926-4F01-BEF6-B3BAB485D388}" srcOrd="1" destOrd="0" presId="urn:microsoft.com/office/officeart/2005/8/layout/hierarchy1"/>
    <dgm:cxn modelId="{A04096FD-0C90-40AA-89CF-39C1E13571F8}" type="presParOf" srcId="{2799F8FC-2926-4F01-BEF6-B3BAB485D388}" destId="{9429331F-121E-425D-A8A7-6BBDBAE30A71}" srcOrd="0" destOrd="0" presId="urn:microsoft.com/office/officeart/2005/8/layout/hierarchy1"/>
    <dgm:cxn modelId="{AB6E362D-47FA-4064-A290-38DC4715DECC}" type="presParOf" srcId="{2799F8FC-2926-4F01-BEF6-B3BAB485D388}" destId="{65D07118-AA52-4EB0-812E-4697ACEB887A}" srcOrd="1" destOrd="0" presId="urn:microsoft.com/office/officeart/2005/8/layout/hierarchy1"/>
    <dgm:cxn modelId="{F3D382E3-3CCB-48A7-9495-8E793A59DF46}" type="presParOf" srcId="{65D07118-AA52-4EB0-812E-4697ACEB887A}" destId="{481CBFE7-695F-4171-A2B3-96050824E436}" srcOrd="0" destOrd="0" presId="urn:microsoft.com/office/officeart/2005/8/layout/hierarchy1"/>
    <dgm:cxn modelId="{E6D1AFB3-14DD-4435-BF39-3876A2733C5F}" type="presParOf" srcId="{481CBFE7-695F-4171-A2B3-96050824E436}" destId="{347A83B6-72C1-4602-8972-90BEB05DBA2C}" srcOrd="0" destOrd="0" presId="urn:microsoft.com/office/officeart/2005/8/layout/hierarchy1"/>
    <dgm:cxn modelId="{E376F14C-A02D-4DBF-8587-F39D08CFB1A9}" type="presParOf" srcId="{481CBFE7-695F-4171-A2B3-96050824E436}" destId="{EFD3E932-44E8-432A-A39A-69ED43E4F43F}" srcOrd="1" destOrd="0" presId="urn:microsoft.com/office/officeart/2005/8/layout/hierarchy1"/>
    <dgm:cxn modelId="{6E1A54F5-AF29-4D27-BB6D-61742F85D3F6}" type="presParOf" srcId="{65D07118-AA52-4EB0-812E-4697ACEB887A}" destId="{A4992E40-7F53-4B73-A592-4D5FF40770F0}" srcOrd="1" destOrd="0" presId="urn:microsoft.com/office/officeart/2005/8/layout/hierarchy1"/>
    <dgm:cxn modelId="{181B58A7-F949-4A49-A6FF-D05C7201A814}" type="presParOf" srcId="{2799F8FC-2926-4F01-BEF6-B3BAB485D388}" destId="{F0BCF31D-7CEA-4E05-9101-D8B49735B83F}" srcOrd="2" destOrd="0" presId="urn:microsoft.com/office/officeart/2005/8/layout/hierarchy1"/>
    <dgm:cxn modelId="{43190B9A-B248-48D9-8745-03331B53C418}" type="presParOf" srcId="{2799F8FC-2926-4F01-BEF6-B3BAB485D388}" destId="{5274E684-76D9-4C57-B5F8-EE954769D1B5}" srcOrd="3" destOrd="0" presId="urn:microsoft.com/office/officeart/2005/8/layout/hierarchy1"/>
    <dgm:cxn modelId="{1997B945-E5C1-4B79-B830-270C5A7AD9A1}" type="presParOf" srcId="{5274E684-76D9-4C57-B5F8-EE954769D1B5}" destId="{2E0E94CE-0630-4402-8818-88433C3159F5}" srcOrd="0" destOrd="0" presId="urn:microsoft.com/office/officeart/2005/8/layout/hierarchy1"/>
    <dgm:cxn modelId="{954B2BEF-E14D-411C-A016-0D0CDFFEE9C6}" type="presParOf" srcId="{2E0E94CE-0630-4402-8818-88433C3159F5}" destId="{00D6E314-E48F-42CF-AB22-37DFB8181096}" srcOrd="0" destOrd="0" presId="urn:microsoft.com/office/officeart/2005/8/layout/hierarchy1"/>
    <dgm:cxn modelId="{B3D2E39A-54A8-472C-BB2E-BD94CD392247}" type="presParOf" srcId="{2E0E94CE-0630-4402-8818-88433C3159F5}" destId="{94D56F35-3BAD-4129-BFD0-A0FA96294D2F}" srcOrd="1" destOrd="0" presId="urn:microsoft.com/office/officeart/2005/8/layout/hierarchy1"/>
    <dgm:cxn modelId="{3E9F9B0F-C36F-4E82-8274-A932BF5036EF}" type="presParOf" srcId="{5274E684-76D9-4C57-B5F8-EE954769D1B5}" destId="{26A1F9E0-A40E-4A5E-9E13-EE25795513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662E2-0C64-4378-B083-9306C859137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FC702C-C48C-4078-B876-9D1D98417548}">
      <dgm:prSet phldrT="[Текст]" custT="1"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r>
            <a:rPr lang="uk-UA" sz="1500" dirty="0" smtClean="0"/>
            <a:t>Згідно зі ст.130 </a:t>
          </a:r>
          <a:r>
            <a:rPr lang="uk-UA" sz="1500" dirty="0" err="1" smtClean="0"/>
            <a:t>КЗпП</a:t>
          </a:r>
          <a:r>
            <a:rPr lang="uk-UA" sz="1500" dirty="0" smtClean="0"/>
            <a:t> не підлягають відшкодуванню:</a:t>
          </a:r>
          <a:endParaRPr lang="uk-UA" sz="1500" dirty="0"/>
        </a:p>
      </dgm:t>
    </dgm:pt>
    <dgm:pt modelId="{C83C76EE-6696-4FA6-9EE1-7E94A53A7047}" type="parTrans" cxnId="{5FE40A7D-9571-4FF0-B6F7-CD6A8D14BD5F}">
      <dgm:prSet/>
      <dgm:spPr/>
      <dgm:t>
        <a:bodyPr/>
        <a:lstStyle/>
        <a:p>
          <a:endParaRPr lang="uk-UA"/>
        </a:p>
      </dgm:t>
    </dgm:pt>
    <dgm:pt modelId="{93117AE7-2178-4F0D-9D07-13EDB39AD5A2}" type="sibTrans" cxnId="{5FE40A7D-9571-4FF0-B6F7-CD6A8D14BD5F}">
      <dgm:prSet/>
      <dgm:spPr/>
      <dgm:t>
        <a:bodyPr/>
        <a:lstStyle/>
        <a:p>
          <a:endParaRPr lang="uk-UA"/>
        </a:p>
      </dgm:t>
    </dgm:pt>
    <dgm:pt modelId="{18597063-C154-4721-A82C-951563B96510}">
      <dgm:prSet phldrT="[Текст]" custT="1"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r>
            <a:rPr lang="uk-UA" sz="1400" dirty="0" smtClean="0"/>
            <a:t>неодержані доходи (упущена вигода), під якими розуміються прибутки, які очікувалися чи планувалися; </a:t>
          </a:r>
          <a:endParaRPr lang="uk-UA" sz="1400" dirty="0"/>
        </a:p>
      </dgm:t>
    </dgm:pt>
    <dgm:pt modelId="{405CFB28-3CD0-400A-9D92-6F2D08B5BF0A}" type="parTrans" cxnId="{97370149-F577-45A9-B50B-B3303807253D}">
      <dgm:prSet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endParaRPr lang="uk-UA"/>
        </a:p>
      </dgm:t>
    </dgm:pt>
    <dgm:pt modelId="{86E01215-D2A8-46C9-9D48-B9A9C930C817}" type="sibTrans" cxnId="{97370149-F577-45A9-B50B-B3303807253D}">
      <dgm:prSet/>
      <dgm:spPr/>
      <dgm:t>
        <a:bodyPr/>
        <a:lstStyle/>
        <a:p>
          <a:endParaRPr lang="uk-UA"/>
        </a:p>
      </dgm:t>
    </dgm:pt>
    <dgm:pt modelId="{A502AB7E-387E-4DF1-849B-5F1427F4780F}">
      <dgm:prSet phldrT="[Текст]" custT="1"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r>
            <a:rPr lang="uk-UA" sz="1400" dirty="0" smtClean="0"/>
            <a:t>шкода, що відноситься до категорії нор­мального виробничо-господарського ризику;</a:t>
          </a:r>
          <a:endParaRPr lang="uk-UA" sz="1400" dirty="0"/>
        </a:p>
      </dgm:t>
    </dgm:pt>
    <dgm:pt modelId="{B0481F18-1CA1-4974-8DB5-E96AA69FDF47}" type="parTrans" cxnId="{18715339-0D78-46D4-A0C2-2C8F0E0B0193}">
      <dgm:prSet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endParaRPr lang="uk-UA"/>
        </a:p>
      </dgm:t>
    </dgm:pt>
    <dgm:pt modelId="{F28E2EAE-C492-4705-9524-F8838EE3CCBE}" type="sibTrans" cxnId="{18715339-0D78-46D4-A0C2-2C8F0E0B0193}">
      <dgm:prSet/>
      <dgm:spPr/>
      <dgm:t>
        <a:bodyPr/>
        <a:lstStyle/>
        <a:p>
          <a:endParaRPr lang="uk-UA"/>
        </a:p>
      </dgm:t>
    </dgm:pt>
    <dgm:pt modelId="{BB556A3F-3227-48BF-9C92-53B381DBDE9C}">
      <dgm:prSet phldrT="[Текст]" custT="1"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r>
            <a:rPr lang="uk-UA" sz="1400" dirty="0" smtClean="0"/>
            <a:t>шкода, заподіяна працівником, який перебуває у стані крайньої не­обхідності. </a:t>
          </a:r>
          <a:endParaRPr lang="uk-UA" sz="1400" dirty="0"/>
        </a:p>
      </dgm:t>
    </dgm:pt>
    <dgm:pt modelId="{5CC0990E-F06F-407C-93EC-F91C210F5F0E}" type="parTrans" cxnId="{4CABAC64-6323-440C-8033-A18769076CC4}">
      <dgm:prSet/>
      <dgm:spPr>
        <a:gradFill flip="none" rotWithShape="0">
          <a:gsLst>
            <a:gs pos="0">
              <a:schemeClr val="accent3">
                <a:lumMod val="50000"/>
                <a:shade val="30000"/>
                <a:satMod val="115000"/>
              </a:schemeClr>
            </a:gs>
            <a:gs pos="50000">
              <a:schemeClr val="accent3">
                <a:lumMod val="50000"/>
                <a:shade val="67500"/>
                <a:satMod val="115000"/>
              </a:schemeClr>
            </a:gs>
            <a:gs pos="100000">
              <a:schemeClr val="accent3">
                <a:lumMod val="50000"/>
                <a:shade val="100000"/>
                <a:satMod val="115000"/>
              </a:schemeClr>
            </a:gs>
          </a:gsLst>
          <a:lin ang="0" scaled="1"/>
          <a:tileRect/>
        </a:gradFill>
        <a:ln>
          <a:solidFill>
            <a:srgbClr val="FFC000"/>
          </a:solidFill>
        </a:ln>
      </dgm:spPr>
      <dgm:t>
        <a:bodyPr/>
        <a:lstStyle/>
        <a:p>
          <a:endParaRPr lang="uk-UA"/>
        </a:p>
      </dgm:t>
    </dgm:pt>
    <dgm:pt modelId="{6557A12E-309B-420F-87A5-A039BD5EB8B5}" type="sibTrans" cxnId="{4CABAC64-6323-440C-8033-A18769076CC4}">
      <dgm:prSet/>
      <dgm:spPr/>
      <dgm:t>
        <a:bodyPr/>
        <a:lstStyle/>
        <a:p>
          <a:endParaRPr lang="uk-UA"/>
        </a:p>
      </dgm:t>
    </dgm:pt>
    <dgm:pt modelId="{36E05A86-BE05-4059-9D32-2B2D31044A6A}" type="pres">
      <dgm:prSet presAssocID="{8F0662E2-0C64-4378-B083-9306C859137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41D629A-C575-44E8-8F17-15B982E25C02}" type="pres">
      <dgm:prSet presAssocID="{25FC702C-C48C-4078-B876-9D1D98417548}" presName="singleCycle" presStyleCnt="0"/>
      <dgm:spPr/>
    </dgm:pt>
    <dgm:pt modelId="{7ED8C919-3DC3-4ABD-BEDA-A7C4B0CC8B1A}" type="pres">
      <dgm:prSet presAssocID="{25FC702C-C48C-4078-B876-9D1D98417548}" presName="singleCenter" presStyleLbl="node1" presStyleIdx="0" presStyleCnt="4" custScaleX="163877" custScaleY="160000" custLinFactNeighborX="1447" custLinFactNeighborY="-6736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D91A8CD4-640A-4114-9514-DF498CD42B41}" type="pres">
      <dgm:prSet presAssocID="{405CFB28-3CD0-400A-9D92-6F2D08B5BF0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12E162B-5EAA-456C-B6D9-AB4ACBAF1990}" type="pres">
      <dgm:prSet presAssocID="{18597063-C154-4721-A82C-951563B96510}" presName="text0" presStyleLbl="node1" presStyleIdx="1" presStyleCnt="4" custScaleX="4913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520843-BAC0-4C69-94C2-37E55C662CDF}" type="pres">
      <dgm:prSet presAssocID="{B0481F18-1CA1-4974-8DB5-E96AA69FDF47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8401541-AA6B-4DCE-87B1-CA11AA481F49}" type="pres">
      <dgm:prSet presAssocID="{A502AB7E-387E-4DF1-849B-5F1427F4780F}" presName="text0" presStyleLbl="node1" presStyleIdx="2" presStyleCnt="4" custScaleX="376999" custScaleY="159700" custRadScaleRad="168355" custRadScaleInc="-403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89A7A3-341A-4D3C-BAEB-F7CB1F506E98}" type="pres">
      <dgm:prSet presAssocID="{5CC0990E-F06F-407C-93EC-F91C210F5F0E}" presName="Name56" presStyleLbl="parChTrans1D2" presStyleIdx="2" presStyleCnt="3"/>
      <dgm:spPr/>
      <dgm:t>
        <a:bodyPr/>
        <a:lstStyle/>
        <a:p>
          <a:endParaRPr lang="ru-RU"/>
        </a:p>
      </dgm:t>
    </dgm:pt>
    <dgm:pt modelId="{7C5C8D51-181C-49DF-AD89-A2B8CAC2441C}" type="pres">
      <dgm:prSet presAssocID="{BB556A3F-3227-48BF-9C92-53B381DBDE9C}" presName="text0" presStyleLbl="node1" presStyleIdx="3" presStyleCnt="4" custScaleX="353037" custScaleY="153731" custRadScaleRad="166634" custRadScaleInc="414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370149-F577-45A9-B50B-B3303807253D}" srcId="{25FC702C-C48C-4078-B876-9D1D98417548}" destId="{18597063-C154-4721-A82C-951563B96510}" srcOrd="0" destOrd="0" parTransId="{405CFB28-3CD0-400A-9D92-6F2D08B5BF0A}" sibTransId="{86E01215-D2A8-46C9-9D48-B9A9C930C817}"/>
    <dgm:cxn modelId="{BBCA4D82-C542-4319-8A41-0B11752A866F}" type="presOf" srcId="{405CFB28-3CD0-400A-9D92-6F2D08B5BF0A}" destId="{D91A8CD4-640A-4114-9514-DF498CD42B41}" srcOrd="0" destOrd="0" presId="urn:microsoft.com/office/officeart/2008/layout/RadialCluster"/>
    <dgm:cxn modelId="{22646E71-8757-4757-9D77-6D2AE8E379F9}" type="presOf" srcId="{B0481F18-1CA1-4974-8DB5-E96AA69FDF47}" destId="{74520843-BAC0-4C69-94C2-37E55C662CDF}" srcOrd="0" destOrd="0" presId="urn:microsoft.com/office/officeart/2008/layout/RadialCluster"/>
    <dgm:cxn modelId="{246EFBD5-17D5-4AD8-B67D-8A852756EE32}" type="presOf" srcId="{8F0662E2-0C64-4378-B083-9306C859137B}" destId="{36E05A86-BE05-4059-9D32-2B2D31044A6A}" srcOrd="0" destOrd="0" presId="urn:microsoft.com/office/officeart/2008/layout/RadialCluster"/>
    <dgm:cxn modelId="{2E0C81B3-9D46-41D8-8085-9E01AC73CBAF}" type="presOf" srcId="{BB556A3F-3227-48BF-9C92-53B381DBDE9C}" destId="{7C5C8D51-181C-49DF-AD89-A2B8CAC2441C}" srcOrd="0" destOrd="0" presId="urn:microsoft.com/office/officeart/2008/layout/RadialCluster"/>
    <dgm:cxn modelId="{5FE40A7D-9571-4FF0-B6F7-CD6A8D14BD5F}" srcId="{8F0662E2-0C64-4378-B083-9306C859137B}" destId="{25FC702C-C48C-4078-B876-9D1D98417548}" srcOrd="0" destOrd="0" parTransId="{C83C76EE-6696-4FA6-9EE1-7E94A53A7047}" sibTransId="{93117AE7-2178-4F0D-9D07-13EDB39AD5A2}"/>
    <dgm:cxn modelId="{8CE1E325-7C71-444D-B940-052D0C40F965}" type="presOf" srcId="{A502AB7E-387E-4DF1-849B-5F1427F4780F}" destId="{D8401541-AA6B-4DCE-87B1-CA11AA481F49}" srcOrd="0" destOrd="0" presId="urn:microsoft.com/office/officeart/2008/layout/RadialCluster"/>
    <dgm:cxn modelId="{18715339-0D78-46D4-A0C2-2C8F0E0B0193}" srcId="{25FC702C-C48C-4078-B876-9D1D98417548}" destId="{A502AB7E-387E-4DF1-849B-5F1427F4780F}" srcOrd="1" destOrd="0" parTransId="{B0481F18-1CA1-4974-8DB5-E96AA69FDF47}" sibTransId="{F28E2EAE-C492-4705-9524-F8838EE3CCBE}"/>
    <dgm:cxn modelId="{38474111-F9F6-4AF6-8D04-2DB800F84386}" type="presOf" srcId="{18597063-C154-4721-A82C-951563B96510}" destId="{A12E162B-5EAA-456C-B6D9-AB4ACBAF1990}" srcOrd="0" destOrd="0" presId="urn:microsoft.com/office/officeart/2008/layout/RadialCluster"/>
    <dgm:cxn modelId="{D15FCE0A-D642-4F17-8983-997639DB279A}" type="presOf" srcId="{5CC0990E-F06F-407C-93EC-F91C210F5F0E}" destId="{6A89A7A3-341A-4D3C-BAEB-F7CB1F506E98}" srcOrd="0" destOrd="0" presId="urn:microsoft.com/office/officeart/2008/layout/RadialCluster"/>
    <dgm:cxn modelId="{4CABAC64-6323-440C-8033-A18769076CC4}" srcId="{25FC702C-C48C-4078-B876-9D1D98417548}" destId="{BB556A3F-3227-48BF-9C92-53B381DBDE9C}" srcOrd="2" destOrd="0" parTransId="{5CC0990E-F06F-407C-93EC-F91C210F5F0E}" sibTransId="{6557A12E-309B-420F-87A5-A039BD5EB8B5}"/>
    <dgm:cxn modelId="{045B5B29-EF55-4815-AC6F-BD50F9B21DAC}" type="presOf" srcId="{25FC702C-C48C-4078-B876-9D1D98417548}" destId="{7ED8C919-3DC3-4ABD-BEDA-A7C4B0CC8B1A}" srcOrd="0" destOrd="0" presId="urn:microsoft.com/office/officeart/2008/layout/RadialCluster"/>
    <dgm:cxn modelId="{AEBA7DEA-9051-427D-8645-8691D8473070}" type="presParOf" srcId="{36E05A86-BE05-4059-9D32-2B2D31044A6A}" destId="{541D629A-C575-44E8-8F17-15B982E25C02}" srcOrd="0" destOrd="0" presId="urn:microsoft.com/office/officeart/2008/layout/RadialCluster"/>
    <dgm:cxn modelId="{A6751F5D-D17D-45CC-9B44-E73813119141}" type="presParOf" srcId="{541D629A-C575-44E8-8F17-15B982E25C02}" destId="{7ED8C919-3DC3-4ABD-BEDA-A7C4B0CC8B1A}" srcOrd="0" destOrd="0" presId="urn:microsoft.com/office/officeart/2008/layout/RadialCluster"/>
    <dgm:cxn modelId="{34A902D9-96C1-449B-A789-13443C160B02}" type="presParOf" srcId="{541D629A-C575-44E8-8F17-15B982E25C02}" destId="{D91A8CD4-640A-4114-9514-DF498CD42B41}" srcOrd="1" destOrd="0" presId="urn:microsoft.com/office/officeart/2008/layout/RadialCluster"/>
    <dgm:cxn modelId="{02210D31-56AB-41E1-80DF-9C00B2F8F2CF}" type="presParOf" srcId="{541D629A-C575-44E8-8F17-15B982E25C02}" destId="{A12E162B-5EAA-456C-B6D9-AB4ACBAF1990}" srcOrd="2" destOrd="0" presId="urn:microsoft.com/office/officeart/2008/layout/RadialCluster"/>
    <dgm:cxn modelId="{496BBE35-293E-4063-AC85-2CBBBC13AC0E}" type="presParOf" srcId="{541D629A-C575-44E8-8F17-15B982E25C02}" destId="{74520843-BAC0-4C69-94C2-37E55C662CDF}" srcOrd="3" destOrd="0" presId="urn:microsoft.com/office/officeart/2008/layout/RadialCluster"/>
    <dgm:cxn modelId="{8F197C1B-1F7A-4504-9944-29D337BB14B2}" type="presParOf" srcId="{541D629A-C575-44E8-8F17-15B982E25C02}" destId="{D8401541-AA6B-4DCE-87B1-CA11AA481F49}" srcOrd="4" destOrd="0" presId="urn:microsoft.com/office/officeart/2008/layout/RadialCluster"/>
    <dgm:cxn modelId="{2DBCB7E4-1D7E-4FCB-88CB-6CCBCAE1C583}" type="presParOf" srcId="{541D629A-C575-44E8-8F17-15B982E25C02}" destId="{6A89A7A3-341A-4D3C-BAEB-F7CB1F506E98}" srcOrd="5" destOrd="0" presId="urn:microsoft.com/office/officeart/2008/layout/RadialCluster"/>
    <dgm:cxn modelId="{DFA501FE-1843-4784-841A-AC6254FC61E5}" type="presParOf" srcId="{541D629A-C575-44E8-8F17-15B982E25C02}" destId="{7C5C8D51-181C-49DF-AD89-A2B8CAC244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Блок-схема: внутренняя память 6"/>
          <p:cNvSpPr/>
          <p:nvPr/>
        </p:nvSpPr>
        <p:spPr>
          <a:xfrm>
            <a:off x="539552" y="25446"/>
            <a:ext cx="7852855" cy="1872208"/>
          </a:xfrm>
          <a:prstGeom prst="flowChartInternalStorag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400" dirty="0">
                <a:solidFill>
                  <a:srgbClr val="660033"/>
                </a:solidFill>
              </a:rPr>
              <a:t>Матеріальна відповідальність як один з видів юридичної відповідальності становить собою обов'язок однієї сторони трудового договору — працівника або роботодавця відшкодувати іншій стороні шкоду, заподіяну внаслідок винного, протиправного невиконання або неналежного виконання трудових обов'язків у встановленому законом розмірі й порядку.</a:t>
            </a:r>
          </a:p>
          <a:p>
            <a:pPr algn="ctr"/>
            <a:r>
              <a:rPr lang="uk-UA" sz="1400" dirty="0">
                <a:solidFill>
                  <a:srgbClr val="660033"/>
                </a:solidFill>
              </a:rPr>
              <a:t>Суб'єктами матеріальної відповідальності в трудовому праві в усіх випадках є працівник і роботодавець, </a:t>
            </a:r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7305139"/>
              </p:ext>
            </p:extLst>
          </p:nvPr>
        </p:nvGraphicFramePr>
        <p:xfrm>
          <a:off x="9516" y="2348880"/>
          <a:ext cx="90364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9610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2051720" y="3115129"/>
            <a:ext cx="7092280" cy="3744417"/>
          </a:xfrm>
          <a:prstGeom prst="rightArrow">
            <a:avLst/>
          </a:prstGeom>
          <a:gradFill flip="none" rotWithShape="0">
            <a:gsLst>
              <a:gs pos="0">
                <a:srgbClr val="33CCFF">
                  <a:shade val="30000"/>
                  <a:satMod val="115000"/>
                </a:srgbClr>
              </a:gs>
              <a:gs pos="50000">
                <a:srgbClr val="33CCFF">
                  <a:shade val="67500"/>
                  <a:satMod val="115000"/>
                </a:srgbClr>
              </a:gs>
              <a:gs pos="100000">
                <a:srgbClr val="33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Группа 5"/>
          <p:cNvGrpSpPr/>
          <p:nvPr/>
        </p:nvGrpSpPr>
        <p:grpSpPr>
          <a:xfrm>
            <a:off x="2201283" y="3753037"/>
            <a:ext cx="1539491" cy="2348877"/>
            <a:chOff x="2369" y="1224137"/>
            <a:chExt cx="1539491" cy="2348877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369" y="1224137"/>
              <a:ext cx="1539491" cy="2348877"/>
            </a:xfrm>
            <a:prstGeom prst="roundRect">
              <a:avLst/>
            </a:prstGeom>
            <a:gradFill flip="none" rotWithShape="0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5"/>
            <p:cNvSpPr/>
            <p:nvPr/>
          </p:nvSpPr>
          <p:spPr>
            <a:xfrm>
              <a:off x="77521" y="1299289"/>
              <a:ext cx="1389187" cy="2198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100" b="0" i="0" u="none" kern="1200" dirty="0" smtClean="0"/>
                <a:t>1.Наявність прямої дійсної шкоди. До прямої дійсної шкоди відносяться: нестача, ушкодження цінностей, ви­трати на ремонт зіпсованого майна, штрафні санкції за неви­конання господарських зобов'язань. </a:t>
              </a:r>
              <a:endParaRPr lang="uk-UA" sz="1100" b="0" i="0" u="none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922204" y="3825042"/>
            <a:ext cx="1539491" cy="2204867"/>
            <a:chOff x="1798442" y="1296142"/>
            <a:chExt cx="1539491" cy="220486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798442" y="1296142"/>
              <a:ext cx="1539491" cy="2204867"/>
            </a:xfrm>
            <a:prstGeom prst="roundRect">
              <a:avLst/>
            </a:prstGeom>
            <a:gradFill flip="none" rotWithShape="0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7"/>
            <p:cNvSpPr/>
            <p:nvPr/>
          </p:nvSpPr>
          <p:spPr>
            <a:xfrm>
              <a:off x="1873594" y="1371294"/>
              <a:ext cx="1389187" cy="2054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b="0" i="0" u="none" kern="1200" dirty="0" smtClean="0"/>
                <a:t>2. Протиправність дії або бездіяльність однієї зі сторін трудового договору</a:t>
              </a:r>
              <a:br>
                <a:rPr lang="uk-UA" sz="1200" b="0" i="0" u="none" kern="1200" dirty="0" smtClean="0"/>
              </a:br>
              <a:r>
                <a:rPr lang="uk-UA" sz="1200" b="0" i="0" u="none" kern="1200" dirty="0" smtClean="0"/>
                <a:t>(невиконання або неналежне виконання трудових обов'язків). </a:t>
              </a:r>
              <a:endParaRPr lang="uk-UA" sz="1200" b="0" i="0" u="none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580112" y="3825042"/>
            <a:ext cx="1539491" cy="2204867"/>
            <a:chOff x="3594515" y="1296142"/>
            <a:chExt cx="1539491" cy="2204867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94515" y="1296142"/>
              <a:ext cx="1539491" cy="2204867"/>
            </a:xfrm>
            <a:prstGeom prst="roundRect">
              <a:avLst/>
            </a:prstGeom>
            <a:gradFill flip="none" rotWithShape="0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9"/>
            <p:cNvSpPr/>
            <p:nvPr/>
          </p:nvSpPr>
          <p:spPr>
            <a:xfrm>
              <a:off x="3669667" y="1371294"/>
              <a:ext cx="1389187" cy="2054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b="0" i="0" u="none" kern="1200" dirty="0" smtClean="0"/>
                <a:t>3. Причинний зв'язок між протиправним порушенням стороною </a:t>
              </a:r>
              <a:r>
                <a:rPr lang="uk-UA" sz="1200" b="0" i="0" u="none" kern="1200" dirty="0" err="1" smtClean="0"/>
                <a:t>рудового</a:t>
              </a:r>
              <a:r>
                <a:rPr lang="uk-UA" sz="1200" b="0" i="0" u="none" kern="1200" dirty="0" smtClean="0"/>
                <a:t> договору свого обов'язку і майновою шкодою, що настала. </a:t>
              </a:r>
              <a:endParaRPr lang="uk-UA" sz="1200" b="0" i="0" u="none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308304" y="3811876"/>
            <a:ext cx="1539491" cy="2204867"/>
            <a:chOff x="5390588" y="1296142"/>
            <a:chExt cx="1539491" cy="220486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390588" y="1296142"/>
              <a:ext cx="1539491" cy="2204867"/>
            </a:xfrm>
            <a:prstGeom prst="roundRect">
              <a:avLst/>
            </a:prstGeom>
            <a:gradFill flip="none" rotWithShape="0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11"/>
            <p:cNvSpPr/>
            <p:nvPr/>
          </p:nvSpPr>
          <p:spPr>
            <a:xfrm>
              <a:off x="5465740" y="1371294"/>
              <a:ext cx="1389187" cy="2054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b="0" i="0" u="none" kern="1200" dirty="0" smtClean="0"/>
                <a:t>4. Вина працівника, роботодавця  у формі умислу чи необережності. </a:t>
              </a:r>
              <a:endParaRPr lang="uk-UA" sz="1200" b="0" i="0" u="none" kern="1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90322" y="3379303"/>
            <a:ext cx="1800200" cy="3096344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/>
              <a:t>Умовами </a:t>
            </a:r>
            <a:r>
              <a:rPr lang="uk-UA" dirty="0"/>
              <a:t>матеріальної відповідальності є:</a:t>
            </a:r>
          </a:p>
          <a:p>
            <a:pPr algn="ctr"/>
            <a:endParaRPr lang="uk-UA" dirty="0"/>
          </a:p>
        </p:txBody>
      </p:sp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xmlns="" val="4014906880"/>
              </p:ext>
            </p:extLst>
          </p:nvPr>
        </p:nvGraphicFramePr>
        <p:xfrm>
          <a:off x="0" y="33327"/>
          <a:ext cx="9143999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469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Двенадцатиугольник 5"/>
          <p:cNvSpPr/>
          <p:nvPr/>
        </p:nvSpPr>
        <p:spPr>
          <a:xfrm rot="19862964">
            <a:off x="131842" y="196686"/>
            <a:ext cx="5112568" cy="4693124"/>
          </a:xfrm>
          <a:prstGeom prst="dodecagon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Розмір шкоди визначається за фактичними втратами, на підставі даних бухгалтерського обліку, виходячи з балансової вартості (собівартості) матеріальних цінностей з урахуванням ступеня зносу. Відшкодування шкоди працівниками в розмірі, що не перевищує середньомісячного заробітку, провадиться за наказом роботодавця, керівниками  — за розпорядженням вищестоящого в порядку підлеглості органу шляхом відрахування із заробітної плати працівника. Наказ видається не пізніше 2 тижнів від дня виявлення шкоди і звернено до виконання не раніше 7 днів від дня повідомлення про це працівника. </a:t>
            </a:r>
          </a:p>
          <a:p>
            <a:pPr algn="ctr"/>
            <a:r>
              <a:rPr lang="uk-UA" sz="1400" dirty="0"/>
              <a:t>У інших випадках відшкодування шкоди провадиться в судовому порядку.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9970362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872</TotalTime>
  <Words>312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52</cp:revision>
  <dcterms:created xsi:type="dcterms:W3CDTF">2017-05-04T15:23:27Z</dcterms:created>
  <dcterms:modified xsi:type="dcterms:W3CDTF">2017-05-13T10:40:55Z</dcterms:modified>
</cp:coreProperties>
</file>