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4" r:id="rId2"/>
    <p:sldId id="275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CC"/>
    <a:srgbClr val="33CCFF"/>
    <a:srgbClr val="0000FF"/>
    <a:srgbClr val="660033"/>
    <a:srgbClr val="996633"/>
    <a:srgbClr val="663300"/>
    <a:srgbClr val="CCCC00"/>
    <a:srgbClr val="CC0099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09" autoAdjust="0"/>
    <p:restoredTop sz="94660"/>
  </p:normalViewPr>
  <p:slideViewPr>
    <p:cSldViewPr>
      <p:cViewPr varScale="1">
        <p:scale>
          <a:sx n="107" d="100"/>
          <a:sy n="107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C1375B-30EA-4C74-B088-D9E30FB1612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842B32C-E5F5-4326-BE16-CFC884438BBB}">
      <dgm:prSet phldrT="[Текст]" custT="1"/>
      <dgm:spPr>
        <a:gradFill flip="none"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uk-UA" sz="1300" i="1" dirty="0" smtClean="0"/>
            <a:t>Гарантійні доплати </a:t>
          </a:r>
          <a:r>
            <a:rPr lang="uk-UA" sz="1300" dirty="0" smtClean="0"/>
            <a:t>- це суми, які виплачуються понад заробітну плату працівникові при скороченні робочого часу або переведені на іншу роботу у встановлених законом випадках. До основних видів гарантійних доплат належать:</a:t>
          </a:r>
          <a:endParaRPr lang="uk-UA" sz="1300" dirty="0"/>
        </a:p>
      </dgm:t>
    </dgm:pt>
    <dgm:pt modelId="{4DD1A35A-0F10-48EB-94EB-9607E029DDF0}" type="parTrans" cxnId="{5C1EB99B-52EE-465D-AD1C-CAAB2603FFF5}">
      <dgm:prSet/>
      <dgm:spPr/>
      <dgm:t>
        <a:bodyPr/>
        <a:lstStyle/>
        <a:p>
          <a:endParaRPr lang="uk-UA"/>
        </a:p>
      </dgm:t>
    </dgm:pt>
    <dgm:pt modelId="{8E4DC860-84B7-46BE-983F-66612077C8D5}" type="sibTrans" cxnId="{5C1EB99B-52EE-465D-AD1C-CAAB2603FFF5}">
      <dgm:prSet/>
      <dgm:spPr/>
      <dgm:t>
        <a:bodyPr/>
        <a:lstStyle/>
        <a:p>
          <a:endParaRPr lang="uk-UA"/>
        </a:p>
      </dgm:t>
    </dgm:pt>
    <dgm:pt modelId="{086E5E8B-6C1C-4AEA-888F-F670137A0E05}">
      <dgm:prSet phldrT="[Текст]" custT="1"/>
      <dgm:spPr>
        <a:gradFill flip="none" rotWithShape="0">
          <a:gsLst>
            <a:gs pos="0">
              <a:srgbClr val="00FFFF">
                <a:shade val="30000"/>
                <a:satMod val="115000"/>
              </a:srgbClr>
            </a:gs>
            <a:gs pos="50000">
              <a:srgbClr val="00FFFF">
                <a:shade val="67500"/>
                <a:satMod val="115000"/>
              </a:srgbClr>
            </a:gs>
            <a:gs pos="100000">
              <a:srgbClr val="00FFFF">
                <a:shade val="100000"/>
                <a:satMod val="115000"/>
              </a:srgbClr>
            </a:gs>
          </a:gsLst>
          <a:lin ang="0" scaled="1"/>
          <a:tileRect/>
        </a:gradFill>
      </dgm:spPr>
      <dgm:t>
        <a:bodyPr/>
        <a:lstStyle/>
        <a:p>
          <a:r>
            <a:rPr lang="uk-UA" sz="1300" dirty="0" smtClean="0"/>
            <a:t>доплати неповнолітнім працівникам (ст. 194 </a:t>
          </a:r>
          <a:r>
            <a:rPr lang="uk-UA" sz="1300" dirty="0" err="1" smtClean="0"/>
            <a:t>КЗпП</a:t>
          </a:r>
          <a:r>
            <a:rPr lang="uk-UA" sz="1300" dirty="0" smtClean="0"/>
            <a:t>);</a:t>
          </a:r>
          <a:endParaRPr lang="uk-UA" sz="1300" dirty="0"/>
        </a:p>
      </dgm:t>
    </dgm:pt>
    <dgm:pt modelId="{49564D5D-0C7A-4364-9C89-26161BB2F427}" type="parTrans" cxnId="{45746A77-E8CD-4B3B-881B-66F63EECFF7A}">
      <dgm:prSet/>
      <dgm:spPr>
        <a:gradFill flip="none" rotWithShape="0">
          <a:gsLst>
            <a:gs pos="0">
              <a:srgbClr val="00FFFF">
                <a:shade val="30000"/>
                <a:satMod val="115000"/>
              </a:srgbClr>
            </a:gs>
            <a:gs pos="50000">
              <a:srgbClr val="00FFFF">
                <a:shade val="67500"/>
                <a:satMod val="115000"/>
              </a:srgbClr>
            </a:gs>
            <a:gs pos="100000">
              <a:srgbClr val="00FFFF">
                <a:shade val="100000"/>
                <a:satMod val="115000"/>
              </a:srgbClr>
            </a:gs>
          </a:gsLst>
          <a:lin ang="0" scaled="1"/>
          <a:tileRect/>
        </a:gradFill>
      </dgm:spPr>
      <dgm:t>
        <a:bodyPr/>
        <a:lstStyle/>
        <a:p>
          <a:endParaRPr lang="uk-UA"/>
        </a:p>
      </dgm:t>
    </dgm:pt>
    <dgm:pt modelId="{F5BB51A6-0FC9-4EE4-9FAE-C6986E1914FB}" type="sibTrans" cxnId="{45746A77-E8CD-4B3B-881B-66F63EECFF7A}">
      <dgm:prSet/>
      <dgm:spPr/>
      <dgm:t>
        <a:bodyPr/>
        <a:lstStyle/>
        <a:p>
          <a:endParaRPr lang="uk-UA"/>
        </a:p>
      </dgm:t>
    </dgm:pt>
    <dgm:pt modelId="{668AD40A-7B86-4982-A8D7-CD5187036B40}">
      <dgm:prSet phldrT="[Текст]" custT="1"/>
      <dgm:spPr>
        <a:gradFill flip="none" rotWithShape="0">
          <a:gsLst>
            <a:gs pos="0">
              <a:srgbClr val="00FFFF">
                <a:shade val="30000"/>
                <a:satMod val="115000"/>
              </a:srgbClr>
            </a:gs>
            <a:gs pos="50000">
              <a:srgbClr val="00FFFF">
                <a:shade val="67500"/>
                <a:satMod val="115000"/>
              </a:srgbClr>
            </a:gs>
            <a:gs pos="100000">
              <a:srgbClr val="00FFFF">
                <a:shade val="100000"/>
                <a:satMod val="115000"/>
              </a:srgbClr>
            </a:gs>
          </a:gsLst>
          <a:lin ang="0" scaled="1"/>
          <a:tileRect/>
        </a:gradFill>
      </dgm:spPr>
      <dgm:t>
        <a:bodyPr/>
        <a:lstStyle/>
        <a:p>
          <a:r>
            <a:rPr lang="uk-UA" sz="1300" dirty="0" smtClean="0"/>
            <a:t>доплати при переведенні працівника на іншу роботу і переміщенні (при переведенні на іншу нижче оплачувану роботу і переміщенні - ст. 114 </a:t>
          </a:r>
          <a:r>
            <a:rPr lang="uk-UA" sz="1300" dirty="0" err="1" smtClean="0"/>
            <a:t>КЗпП</a:t>
          </a:r>
          <a:r>
            <a:rPr lang="uk-UA" sz="1300" dirty="0" smtClean="0"/>
            <a:t>, при переведенні на легшу роботу вагітних жінок і жінок, які мають дітей віком до 3 років, — ст. 178 </a:t>
          </a:r>
          <a:r>
            <a:rPr lang="uk-UA" sz="1300" dirty="0" err="1" smtClean="0"/>
            <a:t>КЗпП</a:t>
          </a:r>
          <a:r>
            <a:rPr lang="uk-UA" sz="1300" dirty="0" smtClean="0"/>
            <a:t>) </a:t>
          </a:r>
          <a:endParaRPr lang="uk-UA" sz="1300" dirty="0"/>
        </a:p>
      </dgm:t>
    </dgm:pt>
    <dgm:pt modelId="{EAEB6415-36BE-457F-AC54-6FF265E83B86}" type="parTrans" cxnId="{3C49F5DE-7971-469E-81B4-0F958F613B0A}">
      <dgm:prSet/>
      <dgm:spPr>
        <a:gradFill flip="none" rotWithShape="0">
          <a:gsLst>
            <a:gs pos="0">
              <a:srgbClr val="00FFFF">
                <a:shade val="30000"/>
                <a:satMod val="115000"/>
              </a:srgbClr>
            </a:gs>
            <a:gs pos="50000">
              <a:srgbClr val="00FFFF">
                <a:shade val="67500"/>
                <a:satMod val="115000"/>
              </a:srgbClr>
            </a:gs>
            <a:gs pos="100000">
              <a:srgbClr val="00FFFF">
                <a:shade val="100000"/>
                <a:satMod val="115000"/>
              </a:srgbClr>
            </a:gs>
          </a:gsLst>
          <a:lin ang="0" scaled="1"/>
          <a:tileRect/>
        </a:gradFill>
      </dgm:spPr>
      <dgm:t>
        <a:bodyPr/>
        <a:lstStyle/>
        <a:p>
          <a:endParaRPr lang="uk-UA"/>
        </a:p>
      </dgm:t>
    </dgm:pt>
    <dgm:pt modelId="{1885AFB2-99AC-4B4F-BA4A-49D36DD4EF2E}" type="sibTrans" cxnId="{3C49F5DE-7971-469E-81B4-0F958F613B0A}">
      <dgm:prSet/>
      <dgm:spPr/>
      <dgm:t>
        <a:bodyPr/>
        <a:lstStyle/>
        <a:p>
          <a:endParaRPr lang="uk-UA"/>
        </a:p>
      </dgm:t>
    </dgm:pt>
    <dgm:pt modelId="{76744085-C138-4707-A403-E44501C1F136}">
      <dgm:prSet phldrT="[Текст]" custT="1"/>
      <dgm:spPr>
        <a:gradFill flip="none"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uk-UA" sz="1300" i="1" dirty="0" smtClean="0"/>
            <a:t>Компенсаційні виплати </a:t>
          </a:r>
          <a:r>
            <a:rPr lang="uk-UA" sz="1300" dirty="0" smtClean="0"/>
            <a:t>— </a:t>
          </a:r>
          <a:r>
            <a:rPr lang="uk-UA" sz="1300" i="1" dirty="0" smtClean="0"/>
            <a:t>це суми, які виплачуються працівникам понад оплати за працю для компенсації витрат, пов'язаних з виконанням ними своїх трудових одо в'язків, а також: витрат у зв'язку з переїздом при прийнятті на роботу в іншу місцевість. </a:t>
          </a:r>
          <a:r>
            <a:rPr lang="uk-UA" sz="1300" dirty="0" smtClean="0"/>
            <a:t>До основних видів компенсаційних виплат потрібно віднести:</a:t>
          </a:r>
          <a:endParaRPr lang="uk-UA" sz="1300" dirty="0"/>
        </a:p>
      </dgm:t>
    </dgm:pt>
    <dgm:pt modelId="{BB20FC4B-68A4-461E-A9CE-B5A7AFEAA10C}" type="parTrans" cxnId="{EB23851F-90CF-4928-99D6-DC18BB2057D8}">
      <dgm:prSet/>
      <dgm:spPr/>
      <dgm:t>
        <a:bodyPr/>
        <a:lstStyle/>
        <a:p>
          <a:endParaRPr lang="uk-UA"/>
        </a:p>
      </dgm:t>
    </dgm:pt>
    <dgm:pt modelId="{35011812-923C-4E63-8813-6BC07938994E}" type="sibTrans" cxnId="{EB23851F-90CF-4928-99D6-DC18BB2057D8}">
      <dgm:prSet/>
      <dgm:spPr/>
      <dgm:t>
        <a:bodyPr/>
        <a:lstStyle/>
        <a:p>
          <a:endParaRPr lang="uk-UA"/>
        </a:p>
      </dgm:t>
    </dgm:pt>
    <dgm:pt modelId="{90D6C568-AC6D-40D2-8319-DCE294A80A01}">
      <dgm:prSet phldrT="[Текст]" custT="1"/>
      <dgm:spPr>
        <a:gradFill flip="none" rotWithShape="0">
          <a:gsLst>
            <a:gs pos="0">
              <a:srgbClr val="00FFFF">
                <a:shade val="30000"/>
                <a:satMod val="115000"/>
              </a:srgbClr>
            </a:gs>
            <a:gs pos="50000">
              <a:srgbClr val="00FFFF">
                <a:shade val="67500"/>
                <a:satMod val="115000"/>
              </a:srgbClr>
            </a:gs>
            <a:gs pos="100000">
              <a:srgbClr val="00FFFF">
                <a:shade val="100000"/>
                <a:satMod val="115000"/>
              </a:srgbClr>
            </a:gs>
          </a:gsLst>
          <a:lin ang="0" scaled="1"/>
          <a:tileRect/>
        </a:gradFill>
      </dgm:spPr>
      <dgm:t>
        <a:bodyPr/>
        <a:lstStyle/>
        <a:p>
          <a:r>
            <a:rPr lang="uk-UA" sz="1300" i="1" dirty="0" smtClean="0"/>
            <a:t>виплати при переїзді на роботу в іншу місцевість;</a:t>
          </a:r>
          <a:endParaRPr lang="uk-UA" sz="1300" dirty="0"/>
        </a:p>
      </dgm:t>
    </dgm:pt>
    <dgm:pt modelId="{5DCEBDBF-8425-411A-B4BB-03B90E0A2BE8}" type="parTrans" cxnId="{5D324EF3-BCD7-4E48-929E-A4D139753EBE}">
      <dgm:prSet/>
      <dgm:spPr>
        <a:gradFill flip="none" rotWithShape="0">
          <a:gsLst>
            <a:gs pos="0">
              <a:srgbClr val="00FFFF">
                <a:shade val="30000"/>
                <a:satMod val="115000"/>
              </a:srgbClr>
            </a:gs>
            <a:gs pos="50000">
              <a:srgbClr val="00FFFF">
                <a:shade val="67500"/>
                <a:satMod val="115000"/>
              </a:srgbClr>
            </a:gs>
            <a:gs pos="100000">
              <a:srgbClr val="00FFFF">
                <a:shade val="100000"/>
                <a:satMod val="115000"/>
              </a:srgbClr>
            </a:gs>
          </a:gsLst>
          <a:lin ang="0" scaled="1"/>
          <a:tileRect/>
        </a:gradFill>
      </dgm:spPr>
      <dgm:t>
        <a:bodyPr/>
        <a:lstStyle/>
        <a:p>
          <a:endParaRPr lang="uk-UA"/>
        </a:p>
      </dgm:t>
    </dgm:pt>
    <dgm:pt modelId="{B8375FDD-9C9A-473A-A6CE-E79943320619}" type="sibTrans" cxnId="{5D324EF3-BCD7-4E48-929E-A4D139753EBE}">
      <dgm:prSet/>
      <dgm:spPr/>
      <dgm:t>
        <a:bodyPr/>
        <a:lstStyle/>
        <a:p>
          <a:endParaRPr lang="uk-UA"/>
        </a:p>
      </dgm:t>
    </dgm:pt>
    <dgm:pt modelId="{60855CA0-394B-45A4-A738-2307D96B5BAA}">
      <dgm:prSet phldrT="[Текст]" custT="1"/>
      <dgm:spPr>
        <a:gradFill flip="none" rotWithShape="0">
          <a:gsLst>
            <a:gs pos="0">
              <a:srgbClr val="00FFFF">
                <a:shade val="30000"/>
                <a:satMod val="115000"/>
              </a:srgbClr>
            </a:gs>
            <a:gs pos="50000">
              <a:srgbClr val="00FFFF">
                <a:shade val="67500"/>
                <a:satMod val="115000"/>
              </a:srgbClr>
            </a:gs>
            <a:gs pos="100000">
              <a:srgbClr val="00FFFF">
                <a:shade val="100000"/>
                <a:satMod val="115000"/>
              </a:srgbClr>
            </a:gs>
          </a:gsLst>
          <a:lin ang="0" scaled="1"/>
          <a:tileRect/>
        </a:gradFill>
      </dgm:spPr>
      <dgm:t>
        <a:bodyPr/>
        <a:lstStyle/>
        <a:p>
          <a:r>
            <a:rPr lang="uk-UA" sz="1300" i="1" dirty="0" smtClean="0"/>
            <a:t>витрати на відрядження при направленні в службове відрядження;</a:t>
          </a:r>
          <a:endParaRPr lang="uk-UA" sz="1300" dirty="0"/>
        </a:p>
      </dgm:t>
    </dgm:pt>
    <dgm:pt modelId="{03D9D59D-E1A2-4763-ACBC-766CA13BBE7E}" type="parTrans" cxnId="{3042EE65-B300-4838-9D3D-5F9EF0424F47}">
      <dgm:prSet/>
      <dgm:spPr>
        <a:gradFill flip="none" rotWithShape="0">
          <a:gsLst>
            <a:gs pos="0">
              <a:srgbClr val="00FFFF">
                <a:shade val="30000"/>
                <a:satMod val="115000"/>
              </a:srgbClr>
            </a:gs>
            <a:gs pos="50000">
              <a:srgbClr val="00FFFF">
                <a:shade val="67500"/>
                <a:satMod val="115000"/>
              </a:srgbClr>
            </a:gs>
            <a:gs pos="100000">
              <a:srgbClr val="00FFFF">
                <a:shade val="100000"/>
                <a:satMod val="115000"/>
              </a:srgbClr>
            </a:gs>
          </a:gsLst>
          <a:lin ang="0" scaled="1"/>
          <a:tileRect/>
        </a:gradFill>
      </dgm:spPr>
      <dgm:t>
        <a:bodyPr/>
        <a:lstStyle/>
        <a:p>
          <a:endParaRPr lang="uk-UA"/>
        </a:p>
      </dgm:t>
    </dgm:pt>
    <dgm:pt modelId="{0AA14E67-97DA-498B-9FED-498C2AD80CA7}" type="sibTrans" cxnId="{3042EE65-B300-4838-9D3D-5F9EF0424F47}">
      <dgm:prSet/>
      <dgm:spPr/>
      <dgm:t>
        <a:bodyPr/>
        <a:lstStyle/>
        <a:p>
          <a:endParaRPr lang="uk-UA"/>
        </a:p>
      </dgm:t>
    </dgm:pt>
    <dgm:pt modelId="{D8F14443-F60D-42BF-8629-52A40F3F222A}">
      <dgm:prSet phldrT="[Текст]" custT="1"/>
      <dgm:spPr>
        <a:gradFill flip="none" rotWithShape="0">
          <a:gsLst>
            <a:gs pos="0">
              <a:srgbClr val="00FFFF">
                <a:shade val="30000"/>
                <a:satMod val="115000"/>
              </a:srgbClr>
            </a:gs>
            <a:gs pos="50000">
              <a:srgbClr val="00FFFF">
                <a:shade val="67500"/>
                <a:satMod val="115000"/>
              </a:srgbClr>
            </a:gs>
            <a:gs pos="100000">
              <a:srgbClr val="00FFFF">
                <a:shade val="100000"/>
                <a:satMod val="115000"/>
              </a:srgbClr>
            </a:gs>
          </a:gsLst>
          <a:lin ang="0" scaled="1"/>
          <a:tileRect/>
        </a:gradFill>
      </dgm:spPr>
      <dgm:t>
        <a:bodyPr/>
        <a:lstStyle/>
        <a:p>
          <a:r>
            <a:rPr lang="uk-UA" sz="1300" dirty="0" smtClean="0"/>
            <a:t>доплати при наданні перерв, що включаються в робочий час і підлягають оплаті та в інших випадках.</a:t>
          </a:r>
          <a:endParaRPr lang="uk-UA" sz="1300" dirty="0"/>
        </a:p>
      </dgm:t>
    </dgm:pt>
    <dgm:pt modelId="{D188393B-81FF-4DD6-98E0-DA4BE9F08C32}" type="parTrans" cxnId="{F40A14A2-6E49-4B4F-9247-9E9815CB777D}">
      <dgm:prSet/>
      <dgm:spPr>
        <a:gradFill flip="none" rotWithShape="0">
          <a:gsLst>
            <a:gs pos="0">
              <a:srgbClr val="00FFFF">
                <a:shade val="30000"/>
                <a:satMod val="115000"/>
              </a:srgbClr>
            </a:gs>
            <a:gs pos="50000">
              <a:srgbClr val="00FFFF">
                <a:shade val="67500"/>
                <a:satMod val="115000"/>
              </a:srgbClr>
            </a:gs>
            <a:gs pos="100000">
              <a:srgbClr val="00FFFF">
                <a:shade val="100000"/>
                <a:satMod val="115000"/>
              </a:srgbClr>
            </a:gs>
          </a:gsLst>
          <a:lin ang="0" scaled="1"/>
          <a:tileRect/>
        </a:gradFill>
      </dgm:spPr>
      <dgm:t>
        <a:bodyPr/>
        <a:lstStyle/>
        <a:p>
          <a:endParaRPr lang="uk-UA"/>
        </a:p>
      </dgm:t>
    </dgm:pt>
    <dgm:pt modelId="{4393BE50-E6DC-4C92-AB29-8562FC4820EB}" type="sibTrans" cxnId="{F40A14A2-6E49-4B4F-9247-9E9815CB777D}">
      <dgm:prSet/>
      <dgm:spPr/>
      <dgm:t>
        <a:bodyPr/>
        <a:lstStyle/>
        <a:p>
          <a:endParaRPr lang="uk-UA"/>
        </a:p>
      </dgm:t>
    </dgm:pt>
    <dgm:pt modelId="{EC889EF0-A779-4BC2-B220-6E95D78EB369}">
      <dgm:prSet phldrT="[Текст]" custT="1"/>
      <dgm:spPr>
        <a:gradFill flip="none" rotWithShape="0">
          <a:gsLst>
            <a:gs pos="0">
              <a:srgbClr val="00FFFF">
                <a:shade val="30000"/>
                <a:satMod val="115000"/>
              </a:srgbClr>
            </a:gs>
            <a:gs pos="50000">
              <a:srgbClr val="00FFFF">
                <a:shade val="67500"/>
                <a:satMod val="115000"/>
              </a:srgbClr>
            </a:gs>
            <a:gs pos="100000">
              <a:srgbClr val="00FFFF">
                <a:shade val="100000"/>
                <a:satMod val="115000"/>
              </a:srgbClr>
            </a:gs>
          </a:gsLst>
          <a:lin ang="0" scaled="1"/>
          <a:tileRect/>
        </a:gradFill>
      </dgm:spPr>
      <dgm:t>
        <a:bodyPr/>
        <a:lstStyle/>
        <a:p>
          <a:r>
            <a:rPr lang="uk-UA" sz="1300" i="1" dirty="0" smtClean="0"/>
            <a:t>Компенсація за амортизацію інструментів, що належать працівникам;</a:t>
          </a:r>
          <a:endParaRPr lang="uk-UA" sz="1300" dirty="0"/>
        </a:p>
      </dgm:t>
    </dgm:pt>
    <dgm:pt modelId="{DEF62A70-58C8-44E7-98F3-49351DEF49A3}" type="parTrans" cxnId="{62C59DFF-0270-4FE3-8337-55378A2779ED}">
      <dgm:prSet/>
      <dgm:spPr>
        <a:gradFill flip="none" rotWithShape="0">
          <a:gsLst>
            <a:gs pos="0">
              <a:srgbClr val="00FFFF">
                <a:shade val="30000"/>
                <a:satMod val="115000"/>
              </a:srgbClr>
            </a:gs>
            <a:gs pos="50000">
              <a:srgbClr val="00FFFF">
                <a:shade val="67500"/>
                <a:satMod val="115000"/>
              </a:srgbClr>
            </a:gs>
            <a:gs pos="100000">
              <a:srgbClr val="00FFFF">
                <a:shade val="100000"/>
                <a:satMod val="115000"/>
              </a:srgbClr>
            </a:gs>
          </a:gsLst>
          <a:lin ang="0" scaled="1"/>
          <a:tileRect/>
        </a:gradFill>
      </dgm:spPr>
      <dgm:t>
        <a:bodyPr/>
        <a:lstStyle/>
        <a:p>
          <a:endParaRPr lang="uk-UA"/>
        </a:p>
      </dgm:t>
    </dgm:pt>
    <dgm:pt modelId="{74CE84E5-20D0-4F5C-9F3A-ECD8FF8C058F}" type="sibTrans" cxnId="{62C59DFF-0270-4FE3-8337-55378A2779ED}">
      <dgm:prSet/>
      <dgm:spPr/>
      <dgm:t>
        <a:bodyPr/>
        <a:lstStyle/>
        <a:p>
          <a:endParaRPr lang="uk-UA"/>
        </a:p>
      </dgm:t>
    </dgm:pt>
    <dgm:pt modelId="{A47B9708-8C59-4EA5-A7E2-1F3E308BEDB2}">
      <dgm:prSet phldrT="[Текст]" custT="1"/>
      <dgm:spPr>
        <a:gradFill flip="none" rotWithShape="0">
          <a:gsLst>
            <a:gs pos="0">
              <a:srgbClr val="00FFFF">
                <a:shade val="30000"/>
                <a:satMod val="115000"/>
              </a:srgbClr>
            </a:gs>
            <a:gs pos="50000">
              <a:srgbClr val="00FFFF">
                <a:shade val="67500"/>
                <a:satMod val="115000"/>
              </a:srgbClr>
            </a:gs>
            <a:gs pos="100000">
              <a:srgbClr val="00FFFF">
                <a:shade val="100000"/>
                <a:satMod val="115000"/>
              </a:srgbClr>
            </a:gs>
          </a:gsLst>
          <a:lin ang="0" scaled="1"/>
          <a:tileRect/>
        </a:gradFill>
      </dgm:spPr>
      <dgm:t>
        <a:bodyPr/>
        <a:lstStyle/>
        <a:p>
          <a:r>
            <a:rPr lang="uk-UA" sz="1300" i="1" dirty="0" smtClean="0"/>
            <a:t>4)Компенсація за використання особистих легкових автомобілів для службових поїздок;</a:t>
          </a:r>
          <a:endParaRPr lang="uk-UA" sz="1300" dirty="0"/>
        </a:p>
      </dgm:t>
    </dgm:pt>
    <dgm:pt modelId="{D34D1FAD-41FB-4A54-A03D-73898EA68457}" type="parTrans" cxnId="{8F24ADA7-B3CB-4417-B69F-DDF5FC5448D0}">
      <dgm:prSet/>
      <dgm:spPr/>
      <dgm:t>
        <a:bodyPr/>
        <a:lstStyle/>
        <a:p>
          <a:endParaRPr lang="uk-UA"/>
        </a:p>
      </dgm:t>
    </dgm:pt>
    <dgm:pt modelId="{93413EC0-D6F8-4992-BE07-E36D42BCEAD0}" type="sibTrans" cxnId="{8F24ADA7-B3CB-4417-B69F-DDF5FC5448D0}">
      <dgm:prSet/>
      <dgm:spPr/>
      <dgm:t>
        <a:bodyPr/>
        <a:lstStyle/>
        <a:p>
          <a:endParaRPr lang="uk-UA"/>
        </a:p>
      </dgm:t>
    </dgm:pt>
    <dgm:pt modelId="{F12A4236-C6A4-4920-8EC8-1EE56DF67E65}">
      <dgm:prSet phldrT="[Текст]" custT="1"/>
      <dgm:spPr>
        <a:gradFill flip="none" rotWithShape="0">
          <a:gsLst>
            <a:gs pos="0">
              <a:srgbClr val="00FFFF">
                <a:shade val="30000"/>
                <a:satMod val="115000"/>
              </a:srgbClr>
            </a:gs>
            <a:gs pos="50000">
              <a:srgbClr val="00FFFF">
                <a:shade val="67500"/>
                <a:satMod val="115000"/>
              </a:srgbClr>
            </a:gs>
            <a:gs pos="100000">
              <a:srgbClr val="00FFFF">
                <a:shade val="100000"/>
                <a:satMod val="115000"/>
              </a:srgbClr>
            </a:gs>
          </a:gsLst>
          <a:lin ang="0" scaled="1"/>
          <a:tileRect/>
        </a:gradFill>
      </dgm:spPr>
      <dgm:t>
        <a:bodyPr/>
        <a:lstStyle/>
        <a:p>
          <a:r>
            <a:rPr lang="uk-UA" sz="1300" i="1" dirty="0" smtClean="0"/>
            <a:t>5)Компенсація втрати частини заробітної плати у зв'язку із порушенням строків її виплат</a:t>
          </a:r>
          <a:r>
            <a:rPr lang="uk-UA" sz="1300" b="1" dirty="0" smtClean="0"/>
            <a:t>. </a:t>
          </a:r>
          <a:endParaRPr lang="uk-UA" sz="1300" dirty="0"/>
        </a:p>
      </dgm:t>
    </dgm:pt>
    <dgm:pt modelId="{C496345C-FB4A-4348-AFCD-B4DEA40CB96E}" type="parTrans" cxnId="{5C6F8AC0-712D-4F3D-BD07-03CD2FD0388D}">
      <dgm:prSet/>
      <dgm:spPr/>
      <dgm:t>
        <a:bodyPr/>
        <a:lstStyle/>
        <a:p>
          <a:endParaRPr lang="uk-UA"/>
        </a:p>
      </dgm:t>
    </dgm:pt>
    <dgm:pt modelId="{EB15DD15-5A53-4DBF-B249-3F4FCA79C2E7}" type="sibTrans" cxnId="{5C6F8AC0-712D-4F3D-BD07-03CD2FD0388D}">
      <dgm:prSet/>
      <dgm:spPr/>
      <dgm:t>
        <a:bodyPr/>
        <a:lstStyle/>
        <a:p>
          <a:endParaRPr lang="uk-UA"/>
        </a:p>
      </dgm:t>
    </dgm:pt>
    <dgm:pt modelId="{D2469AEB-1FA1-4DC5-9F1C-CF491CAA7BBB}" type="pres">
      <dgm:prSet presAssocID="{A9C1375B-30EA-4C74-B088-D9E30FB1612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3F824A54-A8A0-4F66-A00B-B5924A1383B4}" type="pres">
      <dgm:prSet presAssocID="{F842B32C-E5F5-4326-BE16-CFC884438BBB}" presName="root" presStyleCnt="0"/>
      <dgm:spPr/>
    </dgm:pt>
    <dgm:pt modelId="{1FAEE31E-3A9C-4C93-AA82-CE3BFC50F3AA}" type="pres">
      <dgm:prSet presAssocID="{F842B32C-E5F5-4326-BE16-CFC884438BBB}" presName="rootComposite" presStyleCnt="0"/>
      <dgm:spPr/>
    </dgm:pt>
    <dgm:pt modelId="{AFE41BF6-046B-4F39-8226-5EE9EE0C2731}" type="pres">
      <dgm:prSet presAssocID="{F842B32C-E5F5-4326-BE16-CFC884438BBB}" presName="rootText" presStyleLbl="node1" presStyleIdx="0" presStyleCnt="2" custScaleX="200218" custScaleY="158982" custLinFactNeighborX="13509" custLinFactNeighborY="-6021"/>
      <dgm:spPr/>
      <dgm:t>
        <a:bodyPr/>
        <a:lstStyle/>
        <a:p>
          <a:endParaRPr lang="uk-UA"/>
        </a:p>
      </dgm:t>
    </dgm:pt>
    <dgm:pt modelId="{301F575D-C2B3-4FD7-9761-B1287429FCA9}" type="pres">
      <dgm:prSet presAssocID="{F842B32C-E5F5-4326-BE16-CFC884438BBB}" presName="rootConnector" presStyleLbl="node1" presStyleIdx="0" presStyleCnt="2"/>
      <dgm:spPr/>
      <dgm:t>
        <a:bodyPr/>
        <a:lstStyle/>
        <a:p>
          <a:endParaRPr lang="uk-UA"/>
        </a:p>
      </dgm:t>
    </dgm:pt>
    <dgm:pt modelId="{DA9E3F61-5AB0-4CE7-95FC-29B539C5C7C3}" type="pres">
      <dgm:prSet presAssocID="{F842B32C-E5F5-4326-BE16-CFC884438BBB}" presName="childShape" presStyleCnt="0"/>
      <dgm:spPr/>
    </dgm:pt>
    <dgm:pt modelId="{16F138BC-4E9A-4DA4-BB94-8EB0C4E8D0D9}" type="pres">
      <dgm:prSet presAssocID="{49564D5D-0C7A-4364-9C89-26161BB2F427}" presName="Name13" presStyleLbl="parChTrans1D2" presStyleIdx="0" presStyleCnt="8"/>
      <dgm:spPr/>
      <dgm:t>
        <a:bodyPr/>
        <a:lstStyle/>
        <a:p>
          <a:endParaRPr lang="uk-UA"/>
        </a:p>
      </dgm:t>
    </dgm:pt>
    <dgm:pt modelId="{C3514954-A6E0-491E-8453-AFE7EBE296B7}" type="pres">
      <dgm:prSet presAssocID="{086E5E8B-6C1C-4AEA-888F-F670137A0E05}" presName="childText" presStyleLbl="bgAcc1" presStyleIdx="0" presStyleCnt="8" custScaleX="208693" custLinFactNeighborX="4048" custLinFactNeighborY="1096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10152FB-F82E-4754-BA71-586A339B7BE4}" type="pres">
      <dgm:prSet presAssocID="{EAEB6415-36BE-457F-AC54-6FF265E83B86}" presName="Name13" presStyleLbl="parChTrans1D2" presStyleIdx="1" presStyleCnt="8"/>
      <dgm:spPr/>
      <dgm:t>
        <a:bodyPr/>
        <a:lstStyle/>
        <a:p>
          <a:endParaRPr lang="uk-UA"/>
        </a:p>
      </dgm:t>
    </dgm:pt>
    <dgm:pt modelId="{6A836616-E9EF-4FBE-8E66-460D32D8DF7B}" type="pres">
      <dgm:prSet presAssocID="{668AD40A-7B86-4982-A8D7-CD5187036B40}" presName="childText" presStyleLbl="bgAcc1" presStyleIdx="1" presStyleCnt="8" custScaleX="208530" custScaleY="145702" custLinFactNeighborX="4048" custLinFactNeighborY="1994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E345908-9171-41F0-A442-4F8AF47207B6}" type="pres">
      <dgm:prSet presAssocID="{D188393B-81FF-4DD6-98E0-DA4BE9F08C32}" presName="Name13" presStyleLbl="parChTrans1D2" presStyleIdx="2" presStyleCnt="8"/>
      <dgm:spPr/>
      <dgm:t>
        <a:bodyPr/>
        <a:lstStyle/>
        <a:p>
          <a:endParaRPr lang="uk-UA"/>
        </a:p>
      </dgm:t>
    </dgm:pt>
    <dgm:pt modelId="{CD12D849-69D4-48B8-A123-F1C282B0B8D2}" type="pres">
      <dgm:prSet presAssocID="{D8F14443-F60D-42BF-8629-52A40F3F222A}" presName="childText" presStyleLbl="bgAcc1" presStyleIdx="2" presStyleCnt="8" custScaleX="220092" custLinFactNeighborX="4048" custLinFactNeighborY="3533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AE799F0-5978-4A8E-91E9-7D99AD10F31F}" type="pres">
      <dgm:prSet presAssocID="{76744085-C138-4707-A403-E44501C1F136}" presName="root" presStyleCnt="0"/>
      <dgm:spPr/>
    </dgm:pt>
    <dgm:pt modelId="{F42B3B98-2C62-4E20-AC44-FEAFD9B6DF8B}" type="pres">
      <dgm:prSet presAssocID="{76744085-C138-4707-A403-E44501C1F136}" presName="rootComposite" presStyleCnt="0"/>
      <dgm:spPr/>
    </dgm:pt>
    <dgm:pt modelId="{CB0C230D-AA3C-4F2F-A456-B253B3DB47A7}" type="pres">
      <dgm:prSet presAssocID="{76744085-C138-4707-A403-E44501C1F136}" presName="rootText" presStyleLbl="node1" presStyleIdx="1" presStyleCnt="2" custScaleX="229407" custScaleY="166952" custLinFactNeighborX="4149" custLinFactNeighborY="-13465"/>
      <dgm:spPr/>
      <dgm:t>
        <a:bodyPr/>
        <a:lstStyle/>
        <a:p>
          <a:endParaRPr lang="uk-UA"/>
        </a:p>
      </dgm:t>
    </dgm:pt>
    <dgm:pt modelId="{8A0AA225-92CA-4479-902E-F5F2673D25E7}" type="pres">
      <dgm:prSet presAssocID="{76744085-C138-4707-A403-E44501C1F136}" presName="rootConnector" presStyleLbl="node1" presStyleIdx="1" presStyleCnt="2"/>
      <dgm:spPr/>
      <dgm:t>
        <a:bodyPr/>
        <a:lstStyle/>
        <a:p>
          <a:endParaRPr lang="uk-UA"/>
        </a:p>
      </dgm:t>
    </dgm:pt>
    <dgm:pt modelId="{0A3EA40E-AA85-493F-9D42-44A48EBC9280}" type="pres">
      <dgm:prSet presAssocID="{76744085-C138-4707-A403-E44501C1F136}" presName="childShape" presStyleCnt="0"/>
      <dgm:spPr/>
    </dgm:pt>
    <dgm:pt modelId="{B717ABC5-4BBC-4090-9CF3-201D21050012}" type="pres">
      <dgm:prSet presAssocID="{5DCEBDBF-8425-411A-B4BB-03B90E0A2BE8}" presName="Name13" presStyleLbl="parChTrans1D2" presStyleIdx="3" presStyleCnt="8"/>
      <dgm:spPr/>
      <dgm:t>
        <a:bodyPr/>
        <a:lstStyle/>
        <a:p>
          <a:endParaRPr lang="uk-UA"/>
        </a:p>
      </dgm:t>
    </dgm:pt>
    <dgm:pt modelId="{38577ED9-C285-49DB-BEF6-E939D6E0EDBB}" type="pres">
      <dgm:prSet presAssocID="{90D6C568-AC6D-40D2-8319-DCE294A80A01}" presName="childText" presStyleLbl="bgAcc1" presStyleIdx="3" presStyleCnt="8" custScaleX="232325" custScaleY="70661" custLinFactNeighborX="680" custLinFactNeighborY="-1076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A350E8F-EF5D-426F-A0FC-6FC3E5984EE6}" type="pres">
      <dgm:prSet presAssocID="{03D9D59D-E1A2-4763-ACBC-766CA13BBE7E}" presName="Name13" presStyleLbl="parChTrans1D2" presStyleIdx="4" presStyleCnt="8"/>
      <dgm:spPr/>
      <dgm:t>
        <a:bodyPr/>
        <a:lstStyle/>
        <a:p>
          <a:endParaRPr lang="uk-UA"/>
        </a:p>
      </dgm:t>
    </dgm:pt>
    <dgm:pt modelId="{4EC3716D-B5E9-4F17-859F-ADE440F5A5ED}" type="pres">
      <dgm:prSet presAssocID="{60855CA0-394B-45A4-A738-2307D96B5BAA}" presName="childText" presStyleLbl="bgAcc1" presStyleIdx="4" presStyleCnt="8" custScaleX="235548" custScaleY="67525" custLinFactNeighborX="680" custLinFactNeighborY="-304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7494B9F-9852-48B6-A827-A964EE298EB6}" type="pres">
      <dgm:prSet presAssocID="{DEF62A70-58C8-44E7-98F3-49351DEF49A3}" presName="Name13" presStyleLbl="parChTrans1D2" presStyleIdx="5" presStyleCnt="8"/>
      <dgm:spPr/>
      <dgm:t>
        <a:bodyPr/>
        <a:lstStyle/>
        <a:p>
          <a:endParaRPr lang="uk-UA"/>
        </a:p>
      </dgm:t>
    </dgm:pt>
    <dgm:pt modelId="{C7B77840-9964-49E0-AFD1-E1D9BA8A8A92}" type="pres">
      <dgm:prSet presAssocID="{EC889EF0-A779-4BC2-B220-6E95D78EB369}" presName="childText" presStyleLbl="bgAcc1" presStyleIdx="5" presStyleCnt="8" custScaleX="238997" custScaleY="66179" custLinFactNeighborX="680" custLinFactNeighborY="42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0E27971-63AD-4389-A79E-989BE72717CF}" type="pres">
      <dgm:prSet presAssocID="{D34D1FAD-41FB-4A54-A03D-73898EA68457}" presName="Name13" presStyleLbl="parChTrans1D2" presStyleIdx="6" presStyleCnt="8"/>
      <dgm:spPr/>
      <dgm:t>
        <a:bodyPr/>
        <a:lstStyle/>
        <a:p>
          <a:endParaRPr lang="uk-UA"/>
        </a:p>
      </dgm:t>
    </dgm:pt>
    <dgm:pt modelId="{41FCDDA2-893B-4B7F-9048-58DE1E1B487E}" type="pres">
      <dgm:prSet presAssocID="{A47B9708-8C59-4EA5-A7E2-1F3E308BEDB2}" presName="childText" presStyleLbl="bgAcc1" presStyleIdx="6" presStyleCnt="8" custScaleX="239689" custScaleY="71333" custLinFactNeighborX="680" custLinFactNeighborY="524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CAECF92-4271-4253-841A-68AE5CB5F042}" type="pres">
      <dgm:prSet presAssocID="{C496345C-FB4A-4348-AFCD-B4DEA40CB96E}" presName="Name13" presStyleLbl="parChTrans1D2" presStyleIdx="7" presStyleCnt="8"/>
      <dgm:spPr/>
      <dgm:t>
        <a:bodyPr/>
        <a:lstStyle/>
        <a:p>
          <a:endParaRPr lang="uk-UA"/>
        </a:p>
      </dgm:t>
    </dgm:pt>
    <dgm:pt modelId="{144F4F6E-1D83-40AA-965C-E204DDA7FDAE}" type="pres">
      <dgm:prSet presAssocID="{F12A4236-C6A4-4920-8EC8-1EE56DF67E65}" presName="childText" presStyleLbl="bgAcc1" presStyleIdx="7" presStyleCnt="8" custScaleX="235897" custScaleY="75326" custLinFactNeighborX="680" custLinFactNeighborY="1229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1EDF7D1-DAA6-4D83-B25A-A336FF254AED}" type="presOf" srcId="{90D6C568-AC6D-40D2-8319-DCE294A80A01}" destId="{38577ED9-C285-49DB-BEF6-E939D6E0EDBB}" srcOrd="0" destOrd="0" presId="urn:microsoft.com/office/officeart/2005/8/layout/hierarchy3"/>
    <dgm:cxn modelId="{A5B37CD3-5770-4A58-AC68-0945B00B9827}" type="presOf" srcId="{76744085-C138-4707-A403-E44501C1F136}" destId="{8A0AA225-92CA-4479-902E-F5F2673D25E7}" srcOrd="1" destOrd="0" presId="urn:microsoft.com/office/officeart/2005/8/layout/hierarchy3"/>
    <dgm:cxn modelId="{F40A14A2-6E49-4B4F-9247-9E9815CB777D}" srcId="{F842B32C-E5F5-4326-BE16-CFC884438BBB}" destId="{D8F14443-F60D-42BF-8629-52A40F3F222A}" srcOrd="2" destOrd="0" parTransId="{D188393B-81FF-4DD6-98E0-DA4BE9F08C32}" sibTransId="{4393BE50-E6DC-4C92-AB29-8562FC4820EB}"/>
    <dgm:cxn modelId="{65A9B928-89C8-4F44-B7EB-B54433A25AAB}" type="presOf" srcId="{60855CA0-394B-45A4-A738-2307D96B5BAA}" destId="{4EC3716D-B5E9-4F17-859F-ADE440F5A5ED}" srcOrd="0" destOrd="0" presId="urn:microsoft.com/office/officeart/2005/8/layout/hierarchy3"/>
    <dgm:cxn modelId="{6DA590B2-1097-4F93-A37F-BE5B69DD2BD7}" type="presOf" srcId="{D8F14443-F60D-42BF-8629-52A40F3F222A}" destId="{CD12D849-69D4-48B8-A123-F1C282B0B8D2}" srcOrd="0" destOrd="0" presId="urn:microsoft.com/office/officeart/2005/8/layout/hierarchy3"/>
    <dgm:cxn modelId="{5C6F8AC0-712D-4F3D-BD07-03CD2FD0388D}" srcId="{76744085-C138-4707-A403-E44501C1F136}" destId="{F12A4236-C6A4-4920-8EC8-1EE56DF67E65}" srcOrd="4" destOrd="0" parTransId="{C496345C-FB4A-4348-AFCD-B4DEA40CB96E}" sibTransId="{EB15DD15-5A53-4DBF-B249-3F4FCA79C2E7}"/>
    <dgm:cxn modelId="{62C59DFF-0270-4FE3-8337-55378A2779ED}" srcId="{76744085-C138-4707-A403-E44501C1F136}" destId="{EC889EF0-A779-4BC2-B220-6E95D78EB369}" srcOrd="2" destOrd="0" parTransId="{DEF62A70-58C8-44E7-98F3-49351DEF49A3}" sibTransId="{74CE84E5-20D0-4F5C-9F3A-ECD8FF8C058F}"/>
    <dgm:cxn modelId="{60A1B9F2-FA3A-483A-802B-1FC72B19CE2D}" type="presOf" srcId="{D188393B-81FF-4DD6-98E0-DA4BE9F08C32}" destId="{AE345908-9171-41F0-A442-4F8AF47207B6}" srcOrd="0" destOrd="0" presId="urn:microsoft.com/office/officeart/2005/8/layout/hierarchy3"/>
    <dgm:cxn modelId="{EB23851F-90CF-4928-99D6-DC18BB2057D8}" srcId="{A9C1375B-30EA-4C74-B088-D9E30FB16122}" destId="{76744085-C138-4707-A403-E44501C1F136}" srcOrd="1" destOrd="0" parTransId="{BB20FC4B-68A4-461E-A9CE-B5A7AFEAA10C}" sibTransId="{35011812-923C-4E63-8813-6BC07938994E}"/>
    <dgm:cxn modelId="{5C1EB99B-52EE-465D-AD1C-CAAB2603FFF5}" srcId="{A9C1375B-30EA-4C74-B088-D9E30FB16122}" destId="{F842B32C-E5F5-4326-BE16-CFC884438BBB}" srcOrd="0" destOrd="0" parTransId="{4DD1A35A-0F10-48EB-94EB-9607E029DDF0}" sibTransId="{8E4DC860-84B7-46BE-983F-66612077C8D5}"/>
    <dgm:cxn modelId="{3042EE65-B300-4838-9D3D-5F9EF0424F47}" srcId="{76744085-C138-4707-A403-E44501C1F136}" destId="{60855CA0-394B-45A4-A738-2307D96B5BAA}" srcOrd="1" destOrd="0" parTransId="{03D9D59D-E1A2-4763-ACBC-766CA13BBE7E}" sibTransId="{0AA14E67-97DA-498B-9FED-498C2AD80CA7}"/>
    <dgm:cxn modelId="{3C49F5DE-7971-469E-81B4-0F958F613B0A}" srcId="{F842B32C-E5F5-4326-BE16-CFC884438BBB}" destId="{668AD40A-7B86-4982-A8D7-CD5187036B40}" srcOrd="1" destOrd="0" parTransId="{EAEB6415-36BE-457F-AC54-6FF265E83B86}" sibTransId="{1885AFB2-99AC-4B4F-BA4A-49D36DD4EF2E}"/>
    <dgm:cxn modelId="{45746A77-E8CD-4B3B-881B-66F63EECFF7A}" srcId="{F842B32C-E5F5-4326-BE16-CFC884438BBB}" destId="{086E5E8B-6C1C-4AEA-888F-F670137A0E05}" srcOrd="0" destOrd="0" parTransId="{49564D5D-0C7A-4364-9C89-26161BB2F427}" sibTransId="{F5BB51A6-0FC9-4EE4-9FAE-C6986E1914FB}"/>
    <dgm:cxn modelId="{EBEA08A5-0174-4141-8088-189292508456}" type="presOf" srcId="{76744085-C138-4707-A403-E44501C1F136}" destId="{CB0C230D-AA3C-4F2F-A456-B253B3DB47A7}" srcOrd="0" destOrd="0" presId="urn:microsoft.com/office/officeart/2005/8/layout/hierarchy3"/>
    <dgm:cxn modelId="{8F24ADA7-B3CB-4417-B69F-DDF5FC5448D0}" srcId="{76744085-C138-4707-A403-E44501C1F136}" destId="{A47B9708-8C59-4EA5-A7E2-1F3E308BEDB2}" srcOrd="3" destOrd="0" parTransId="{D34D1FAD-41FB-4A54-A03D-73898EA68457}" sibTransId="{93413EC0-D6F8-4992-BE07-E36D42BCEAD0}"/>
    <dgm:cxn modelId="{4A3E04E7-1DC5-4B95-A9E9-F013069238C3}" type="presOf" srcId="{A9C1375B-30EA-4C74-B088-D9E30FB16122}" destId="{D2469AEB-1FA1-4DC5-9F1C-CF491CAA7BBB}" srcOrd="0" destOrd="0" presId="urn:microsoft.com/office/officeart/2005/8/layout/hierarchy3"/>
    <dgm:cxn modelId="{1E5F0629-6224-48A4-B663-3F6BCA9FFF75}" type="presOf" srcId="{C496345C-FB4A-4348-AFCD-B4DEA40CB96E}" destId="{6CAECF92-4271-4253-841A-68AE5CB5F042}" srcOrd="0" destOrd="0" presId="urn:microsoft.com/office/officeart/2005/8/layout/hierarchy3"/>
    <dgm:cxn modelId="{81EE6EFC-FCAB-4621-802C-EAB709F7F65C}" type="presOf" srcId="{F12A4236-C6A4-4920-8EC8-1EE56DF67E65}" destId="{144F4F6E-1D83-40AA-965C-E204DDA7FDAE}" srcOrd="0" destOrd="0" presId="urn:microsoft.com/office/officeart/2005/8/layout/hierarchy3"/>
    <dgm:cxn modelId="{3A180EE1-9E1A-4A97-B08F-7B3D75A285F5}" type="presOf" srcId="{03D9D59D-E1A2-4763-ACBC-766CA13BBE7E}" destId="{AA350E8F-EF5D-426F-A0FC-6FC3E5984EE6}" srcOrd="0" destOrd="0" presId="urn:microsoft.com/office/officeart/2005/8/layout/hierarchy3"/>
    <dgm:cxn modelId="{73A6E5C9-B8ED-4265-A194-0EB48C3F69FA}" type="presOf" srcId="{A47B9708-8C59-4EA5-A7E2-1F3E308BEDB2}" destId="{41FCDDA2-893B-4B7F-9048-58DE1E1B487E}" srcOrd="0" destOrd="0" presId="urn:microsoft.com/office/officeart/2005/8/layout/hierarchy3"/>
    <dgm:cxn modelId="{72C86D81-B37D-4CB8-BD7E-0DF55539EB3D}" type="presOf" srcId="{668AD40A-7B86-4982-A8D7-CD5187036B40}" destId="{6A836616-E9EF-4FBE-8E66-460D32D8DF7B}" srcOrd="0" destOrd="0" presId="urn:microsoft.com/office/officeart/2005/8/layout/hierarchy3"/>
    <dgm:cxn modelId="{6B776BF6-C8DD-4C90-BE1A-1E6195D68F1E}" type="presOf" srcId="{EC889EF0-A779-4BC2-B220-6E95D78EB369}" destId="{C7B77840-9964-49E0-AFD1-E1D9BA8A8A92}" srcOrd="0" destOrd="0" presId="urn:microsoft.com/office/officeart/2005/8/layout/hierarchy3"/>
    <dgm:cxn modelId="{5D324EF3-BCD7-4E48-929E-A4D139753EBE}" srcId="{76744085-C138-4707-A403-E44501C1F136}" destId="{90D6C568-AC6D-40D2-8319-DCE294A80A01}" srcOrd="0" destOrd="0" parTransId="{5DCEBDBF-8425-411A-B4BB-03B90E0A2BE8}" sibTransId="{B8375FDD-9C9A-473A-A6CE-E79943320619}"/>
    <dgm:cxn modelId="{B8D33507-B4FB-427D-8D9C-51B287C21E38}" type="presOf" srcId="{D34D1FAD-41FB-4A54-A03D-73898EA68457}" destId="{60E27971-63AD-4389-A79E-989BE72717CF}" srcOrd="0" destOrd="0" presId="urn:microsoft.com/office/officeart/2005/8/layout/hierarchy3"/>
    <dgm:cxn modelId="{F02C6E6B-C7F0-4B41-AC4A-5D305537A9AE}" type="presOf" srcId="{F842B32C-E5F5-4326-BE16-CFC884438BBB}" destId="{AFE41BF6-046B-4F39-8226-5EE9EE0C2731}" srcOrd="0" destOrd="0" presId="urn:microsoft.com/office/officeart/2005/8/layout/hierarchy3"/>
    <dgm:cxn modelId="{20E2AFC4-870E-4A1C-8D03-FE5ECEAB6D4F}" type="presOf" srcId="{DEF62A70-58C8-44E7-98F3-49351DEF49A3}" destId="{67494B9F-9852-48B6-A827-A964EE298EB6}" srcOrd="0" destOrd="0" presId="urn:microsoft.com/office/officeart/2005/8/layout/hierarchy3"/>
    <dgm:cxn modelId="{FD7BB7E8-FBC4-4029-AA8F-E4DD9B51F255}" type="presOf" srcId="{5DCEBDBF-8425-411A-B4BB-03B90E0A2BE8}" destId="{B717ABC5-4BBC-4090-9CF3-201D21050012}" srcOrd="0" destOrd="0" presId="urn:microsoft.com/office/officeart/2005/8/layout/hierarchy3"/>
    <dgm:cxn modelId="{72A43082-8916-4F76-9244-D54901E0CA15}" type="presOf" srcId="{086E5E8B-6C1C-4AEA-888F-F670137A0E05}" destId="{C3514954-A6E0-491E-8453-AFE7EBE296B7}" srcOrd="0" destOrd="0" presId="urn:microsoft.com/office/officeart/2005/8/layout/hierarchy3"/>
    <dgm:cxn modelId="{C2184919-95E1-4BC8-A846-9070CA4015C0}" type="presOf" srcId="{49564D5D-0C7A-4364-9C89-26161BB2F427}" destId="{16F138BC-4E9A-4DA4-BB94-8EB0C4E8D0D9}" srcOrd="0" destOrd="0" presId="urn:microsoft.com/office/officeart/2005/8/layout/hierarchy3"/>
    <dgm:cxn modelId="{E529A123-F6A1-47B9-AB65-9823F80B7440}" type="presOf" srcId="{EAEB6415-36BE-457F-AC54-6FF265E83B86}" destId="{F10152FB-F82E-4754-BA71-586A339B7BE4}" srcOrd="0" destOrd="0" presId="urn:microsoft.com/office/officeart/2005/8/layout/hierarchy3"/>
    <dgm:cxn modelId="{2EE1896C-BBA3-4BAC-9C43-B6F576DE5606}" type="presOf" srcId="{F842B32C-E5F5-4326-BE16-CFC884438BBB}" destId="{301F575D-C2B3-4FD7-9761-B1287429FCA9}" srcOrd="1" destOrd="0" presId="urn:microsoft.com/office/officeart/2005/8/layout/hierarchy3"/>
    <dgm:cxn modelId="{0FE90D1E-65FC-4A5B-84B9-6FC44AF17110}" type="presParOf" srcId="{D2469AEB-1FA1-4DC5-9F1C-CF491CAA7BBB}" destId="{3F824A54-A8A0-4F66-A00B-B5924A1383B4}" srcOrd="0" destOrd="0" presId="urn:microsoft.com/office/officeart/2005/8/layout/hierarchy3"/>
    <dgm:cxn modelId="{B949F418-7A23-4779-96FF-FDDFFBCABD74}" type="presParOf" srcId="{3F824A54-A8A0-4F66-A00B-B5924A1383B4}" destId="{1FAEE31E-3A9C-4C93-AA82-CE3BFC50F3AA}" srcOrd="0" destOrd="0" presId="urn:microsoft.com/office/officeart/2005/8/layout/hierarchy3"/>
    <dgm:cxn modelId="{C93DA0B2-1B6B-4AA2-8A44-48C0421AAE4A}" type="presParOf" srcId="{1FAEE31E-3A9C-4C93-AA82-CE3BFC50F3AA}" destId="{AFE41BF6-046B-4F39-8226-5EE9EE0C2731}" srcOrd="0" destOrd="0" presId="urn:microsoft.com/office/officeart/2005/8/layout/hierarchy3"/>
    <dgm:cxn modelId="{D9DE291F-B790-40F4-A521-D5E85480BD5B}" type="presParOf" srcId="{1FAEE31E-3A9C-4C93-AA82-CE3BFC50F3AA}" destId="{301F575D-C2B3-4FD7-9761-B1287429FCA9}" srcOrd="1" destOrd="0" presId="urn:microsoft.com/office/officeart/2005/8/layout/hierarchy3"/>
    <dgm:cxn modelId="{36DC6D3F-E001-4699-8E24-60A80B8BD44B}" type="presParOf" srcId="{3F824A54-A8A0-4F66-A00B-B5924A1383B4}" destId="{DA9E3F61-5AB0-4CE7-95FC-29B539C5C7C3}" srcOrd="1" destOrd="0" presId="urn:microsoft.com/office/officeart/2005/8/layout/hierarchy3"/>
    <dgm:cxn modelId="{D3F34FA0-B458-48D4-B8B9-06D30100B89D}" type="presParOf" srcId="{DA9E3F61-5AB0-4CE7-95FC-29B539C5C7C3}" destId="{16F138BC-4E9A-4DA4-BB94-8EB0C4E8D0D9}" srcOrd="0" destOrd="0" presId="urn:microsoft.com/office/officeart/2005/8/layout/hierarchy3"/>
    <dgm:cxn modelId="{4C90DD34-2308-4B89-B17D-93460C153012}" type="presParOf" srcId="{DA9E3F61-5AB0-4CE7-95FC-29B539C5C7C3}" destId="{C3514954-A6E0-491E-8453-AFE7EBE296B7}" srcOrd="1" destOrd="0" presId="urn:microsoft.com/office/officeart/2005/8/layout/hierarchy3"/>
    <dgm:cxn modelId="{700B0875-B8C3-4552-8DA2-DC95910A8816}" type="presParOf" srcId="{DA9E3F61-5AB0-4CE7-95FC-29B539C5C7C3}" destId="{F10152FB-F82E-4754-BA71-586A339B7BE4}" srcOrd="2" destOrd="0" presId="urn:microsoft.com/office/officeart/2005/8/layout/hierarchy3"/>
    <dgm:cxn modelId="{2C44E448-B748-42EE-95A1-A74D6ABE4447}" type="presParOf" srcId="{DA9E3F61-5AB0-4CE7-95FC-29B539C5C7C3}" destId="{6A836616-E9EF-4FBE-8E66-460D32D8DF7B}" srcOrd="3" destOrd="0" presId="urn:microsoft.com/office/officeart/2005/8/layout/hierarchy3"/>
    <dgm:cxn modelId="{141065C5-5273-49CB-B5ED-F11073E3A0B6}" type="presParOf" srcId="{DA9E3F61-5AB0-4CE7-95FC-29B539C5C7C3}" destId="{AE345908-9171-41F0-A442-4F8AF47207B6}" srcOrd="4" destOrd="0" presId="urn:microsoft.com/office/officeart/2005/8/layout/hierarchy3"/>
    <dgm:cxn modelId="{A76189AA-E20B-48F5-8C5F-4F7132B2AFFD}" type="presParOf" srcId="{DA9E3F61-5AB0-4CE7-95FC-29B539C5C7C3}" destId="{CD12D849-69D4-48B8-A123-F1C282B0B8D2}" srcOrd="5" destOrd="0" presId="urn:microsoft.com/office/officeart/2005/8/layout/hierarchy3"/>
    <dgm:cxn modelId="{8286F58B-D9A2-457F-8BFE-54249AC62814}" type="presParOf" srcId="{D2469AEB-1FA1-4DC5-9F1C-CF491CAA7BBB}" destId="{CAE799F0-5978-4A8E-91E9-7D99AD10F31F}" srcOrd="1" destOrd="0" presId="urn:microsoft.com/office/officeart/2005/8/layout/hierarchy3"/>
    <dgm:cxn modelId="{C65E2087-EC2C-460E-9B69-74D1B7128F33}" type="presParOf" srcId="{CAE799F0-5978-4A8E-91E9-7D99AD10F31F}" destId="{F42B3B98-2C62-4E20-AC44-FEAFD9B6DF8B}" srcOrd="0" destOrd="0" presId="urn:microsoft.com/office/officeart/2005/8/layout/hierarchy3"/>
    <dgm:cxn modelId="{F20923E5-F89D-4074-91E0-6FE74C24022E}" type="presParOf" srcId="{F42B3B98-2C62-4E20-AC44-FEAFD9B6DF8B}" destId="{CB0C230D-AA3C-4F2F-A456-B253B3DB47A7}" srcOrd="0" destOrd="0" presId="urn:microsoft.com/office/officeart/2005/8/layout/hierarchy3"/>
    <dgm:cxn modelId="{66A3AE42-836A-4A3C-A77E-F6F63986C130}" type="presParOf" srcId="{F42B3B98-2C62-4E20-AC44-FEAFD9B6DF8B}" destId="{8A0AA225-92CA-4479-902E-F5F2673D25E7}" srcOrd="1" destOrd="0" presId="urn:microsoft.com/office/officeart/2005/8/layout/hierarchy3"/>
    <dgm:cxn modelId="{9EC31534-7C40-417E-A91E-E43963D2CD38}" type="presParOf" srcId="{CAE799F0-5978-4A8E-91E9-7D99AD10F31F}" destId="{0A3EA40E-AA85-493F-9D42-44A48EBC9280}" srcOrd="1" destOrd="0" presId="urn:microsoft.com/office/officeart/2005/8/layout/hierarchy3"/>
    <dgm:cxn modelId="{8EDEE361-E54F-45B5-A54A-E693B2BCF42E}" type="presParOf" srcId="{0A3EA40E-AA85-493F-9D42-44A48EBC9280}" destId="{B717ABC5-4BBC-4090-9CF3-201D21050012}" srcOrd="0" destOrd="0" presId="urn:microsoft.com/office/officeart/2005/8/layout/hierarchy3"/>
    <dgm:cxn modelId="{B1908953-80E4-4E71-9257-E572FF010DAD}" type="presParOf" srcId="{0A3EA40E-AA85-493F-9D42-44A48EBC9280}" destId="{38577ED9-C285-49DB-BEF6-E939D6E0EDBB}" srcOrd="1" destOrd="0" presId="urn:microsoft.com/office/officeart/2005/8/layout/hierarchy3"/>
    <dgm:cxn modelId="{E533735F-2189-4667-B5DD-681660185E2A}" type="presParOf" srcId="{0A3EA40E-AA85-493F-9D42-44A48EBC9280}" destId="{AA350E8F-EF5D-426F-A0FC-6FC3E5984EE6}" srcOrd="2" destOrd="0" presId="urn:microsoft.com/office/officeart/2005/8/layout/hierarchy3"/>
    <dgm:cxn modelId="{23B55ED2-6878-44EC-9E36-3D80F6491F90}" type="presParOf" srcId="{0A3EA40E-AA85-493F-9D42-44A48EBC9280}" destId="{4EC3716D-B5E9-4F17-859F-ADE440F5A5ED}" srcOrd="3" destOrd="0" presId="urn:microsoft.com/office/officeart/2005/8/layout/hierarchy3"/>
    <dgm:cxn modelId="{089C044A-60A1-471D-AEBE-6E9CC72BADCA}" type="presParOf" srcId="{0A3EA40E-AA85-493F-9D42-44A48EBC9280}" destId="{67494B9F-9852-48B6-A827-A964EE298EB6}" srcOrd="4" destOrd="0" presId="urn:microsoft.com/office/officeart/2005/8/layout/hierarchy3"/>
    <dgm:cxn modelId="{2CF24A1B-E70F-4163-B391-B0F233041A9C}" type="presParOf" srcId="{0A3EA40E-AA85-493F-9D42-44A48EBC9280}" destId="{C7B77840-9964-49E0-AFD1-E1D9BA8A8A92}" srcOrd="5" destOrd="0" presId="urn:microsoft.com/office/officeart/2005/8/layout/hierarchy3"/>
    <dgm:cxn modelId="{BDE934F4-DE1C-4641-B356-13F6AF06D7CD}" type="presParOf" srcId="{0A3EA40E-AA85-493F-9D42-44A48EBC9280}" destId="{60E27971-63AD-4389-A79E-989BE72717CF}" srcOrd="6" destOrd="0" presId="urn:microsoft.com/office/officeart/2005/8/layout/hierarchy3"/>
    <dgm:cxn modelId="{C6C2608D-0DDE-45A6-A959-41562CC8831B}" type="presParOf" srcId="{0A3EA40E-AA85-493F-9D42-44A48EBC9280}" destId="{41FCDDA2-893B-4B7F-9048-58DE1E1B487E}" srcOrd="7" destOrd="0" presId="urn:microsoft.com/office/officeart/2005/8/layout/hierarchy3"/>
    <dgm:cxn modelId="{0F4416DD-E766-4CC5-B062-AFAFB8724EA1}" type="presParOf" srcId="{0A3EA40E-AA85-493F-9D42-44A48EBC9280}" destId="{6CAECF92-4271-4253-841A-68AE5CB5F042}" srcOrd="8" destOrd="0" presId="urn:microsoft.com/office/officeart/2005/8/layout/hierarchy3"/>
    <dgm:cxn modelId="{74E5C64A-C855-4378-AFE0-84EB1CF96BA5}" type="presParOf" srcId="{0A3EA40E-AA85-493F-9D42-44A48EBC9280}" destId="{144F4F6E-1D83-40AA-965C-E204DDA7FDAE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395536" y="27500"/>
            <a:ext cx="8424936" cy="1097244"/>
          </a:xfrm>
          <a:prstGeom prst="flowChartAlternateProcess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endParaRPr lang="en-US" sz="1200" i="1" dirty="0" smtClean="0">
              <a:solidFill>
                <a:schemeClr val="tx1"/>
              </a:solidFill>
            </a:endParaRPr>
          </a:p>
          <a:p>
            <a:pPr marL="0" lvl="1" algn="ctr"/>
            <a:r>
              <a:rPr lang="uk-UA" sz="1200" i="1" dirty="0" smtClean="0">
                <a:solidFill>
                  <a:schemeClr val="tx1"/>
                </a:solidFill>
              </a:rPr>
              <a:t>Гарантійні </a:t>
            </a:r>
            <a:r>
              <a:rPr lang="uk-UA" sz="1200" i="1" dirty="0">
                <a:solidFill>
                  <a:schemeClr val="tx1"/>
                </a:solidFill>
              </a:rPr>
              <a:t>виплати </a:t>
            </a:r>
            <a:r>
              <a:rPr lang="uk-UA" sz="1200" dirty="0">
                <a:solidFill>
                  <a:schemeClr val="tx1"/>
                </a:solidFill>
              </a:rPr>
              <a:t>- це суми, що зберігають працівнику заробітну плату (повністю або частково) за час, коли він з поважних причин, передбачених законом, звільняється від виконання трудових обов'язків і за ним зберігається місце роботи</a:t>
            </a:r>
            <a:r>
              <a:rPr lang="uk-UA" sz="1200" dirty="0" smtClean="0">
                <a:solidFill>
                  <a:schemeClr val="tx1"/>
                </a:solidFill>
              </a:rPr>
              <a:t>.</a:t>
            </a:r>
            <a:r>
              <a:rPr lang="uk-UA" sz="1200" dirty="0">
                <a:solidFill>
                  <a:schemeClr val="tx1"/>
                </a:solidFill>
              </a:rPr>
              <a:t> До основних гарантійних виплат </a:t>
            </a:r>
            <a:r>
              <a:rPr lang="uk-UA" sz="1200" dirty="0" err="1" smtClean="0">
                <a:solidFill>
                  <a:schemeClr val="tx1"/>
                </a:solidFill>
              </a:rPr>
              <a:t>належат</a:t>
            </a:r>
            <a:r>
              <a:rPr lang="uk-UA" sz="1200" dirty="0" smtClean="0">
                <a:solidFill>
                  <a:schemeClr val="tx1"/>
                </a:solidFill>
              </a:rPr>
              <a:t>:</a:t>
            </a:r>
            <a:endParaRPr lang="uk-UA" sz="1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8843" y="1340767"/>
            <a:ext cx="2751647" cy="1584179"/>
          </a:xfrm>
          <a:prstGeom prst="ellipse">
            <a:avLst/>
          </a:prstGeom>
          <a:gradFill flip="none" rotWithShape="1">
            <a:gsLst>
              <a:gs pos="0">
                <a:srgbClr val="800000">
                  <a:shade val="30000"/>
                  <a:satMod val="115000"/>
                </a:srgbClr>
              </a:gs>
              <a:gs pos="50000">
                <a:srgbClr val="800000">
                  <a:shade val="67500"/>
                  <a:satMod val="115000"/>
                </a:srgbClr>
              </a:gs>
              <a:gs pos="100000">
                <a:srgbClr val="8000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200" dirty="0"/>
              <a:t>виплати  працівникам  за  час  виконання державних  або  громадських обов'язків (ст. 119 </a:t>
            </a:r>
            <a:r>
              <a:rPr lang="uk-UA" sz="1200" dirty="0" err="1"/>
              <a:t>КЗпП</a:t>
            </a:r>
            <a:r>
              <a:rPr lang="uk-UA" sz="1200" dirty="0"/>
              <a:t>);</a:t>
            </a:r>
          </a:p>
          <a:p>
            <a:pPr algn="ctr"/>
            <a:endParaRPr lang="uk-UA" sz="1200" dirty="0"/>
          </a:p>
        </p:txBody>
      </p:sp>
      <p:sp>
        <p:nvSpPr>
          <p:cNvPr id="6" name="Овал 5"/>
          <p:cNvSpPr/>
          <p:nvPr/>
        </p:nvSpPr>
        <p:spPr>
          <a:xfrm>
            <a:off x="68843" y="3058940"/>
            <a:ext cx="2858500" cy="1738211"/>
          </a:xfrm>
          <a:prstGeom prst="ellipse">
            <a:avLst/>
          </a:prstGeom>
          <a:gradFill flip="none" rotWithShape="1">
            <a:gsLst>
              <a:gs pos="0">
                <a:srgbClr val="800000">
                  <a:shade val="30000"/>
                  <a:satMod val="115000"/>
                </a:srgbClr>
              </a:gs>
              <a:gs pos="50000">
                <a:srgbClr val="800000">
                  <a:shade val="67500"/>
                  <a:satMod val="115000"/>
                </a:srgbClr>
              </a:gs>
              <a:gs pos="100000">
                <a:srgbClr val="8000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200" dirty="0"/>
              <a:t>виплати при переїзді на роботу в іншу місцевість (ст.. 120 </a:t>
            </a:r>
            <a:r>
              <a:rPr lang="uk-UA" sz="1200" dirty="0" err="1"/>
              <a:t>КЗпП</a:t>
            </a:r>
            <a:r>
              <a:rPr lang="uk-UA" sz="1200" dirty="0"/>
              <a:t>);</a:t>
            </a:r>
          </a:p>
          <a:p>
            <a:pPr algn="ctr"/>
            <a:endParaRPr lang="uk-UA" sz="1200" dirty="0"/>
          </a:p>
        </p:txBody>
      </p:sp>
      <p:sp>
        <p:nvSpPr>
          <p:cNvPr id="7" name="Овал 6"/>
          <p:cNvSpPr/>
          <p:nvPr/>
        </p:nvSpPr>
        <p:spPr>
          <a:xfrm>
            <a:off x="68843" y="4972089"/>
            <a:ext cx="2858500" cy="1728192"/>
          </a:xfrm>
          <a:prstGeom prst="ellipse">
            <a:avLst/>
          </a:prstGeom>
          <a:gradFill flip="none" rotWithShape="1">
            <a:gsLst>
              <a:gs pos="0">
                <a:srgbClr val="800000">
                  <a:shade val="30000"/>
                  <a:satMod val="115000"/>
                </a:srgbClr>
              </a:gs>
              <a:gs pos="50000">
                <a:srgbClr val="800000">
                  <a:shade val="67500"/>
                  <a:satMod val="115000"/>
                </a:srgbClr>
              </a:gs>
              <a:gs pos="100000">
                <a:srgbClr val="8000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200" dirty="0"/>
              <a:t>виплати при службових відрядженнях (ст. 121 </a:t>
            </a:r>
            <a:r>
              <a:rPr lang="uk-UA" sz="1200" dirty="0" err="1"/>
              <a:t>КЗпП</a:t>
            </a:r>
            <a:r>
              <a:rPr lang="uk-UA" sz="1200" dirty="0"/>
              <a:t>);</a:t>
            </a:r>
          </a:p>
          <a:p>
            <a:pPr algn="ctr"/>
            <a:endParaRPr lang="uk-UA" sz="1200" dirty="0"/>
          </a:p>
        </p:txBody>
      </p:sp>
      <p:sp>
        <p:nvSpPr>
          <p:cNvPr id="8" name="Овал 7"/>
          <p:cNvSpPr/>
          <p:nvPr/>
        </p:nvSpPr>
        <p:spPr>
          <a:xfrm>
            <a:off x="3285652" y="1340768"/>
            <a:ext cx="2808312" cy="1584178"/>
          </a:xfrm>
          <a:prstGeom prst="ellipse">
            <a:avLst/>
          </a:prstGeom>
          <a:gradFill flip="none" rotWithShape="1">
            <a:gsLst>
              <a:gs pos="0">
                <a:srgbClr val="800000">
                  <a:shade val="30000"/>
                  <a:satMod val="115000"/>
                </a:srgbClr>
              </a:gs>
              <a:gs pos="50000">
                <a:srgbClr val="800000">
                  <a:shade val="67500"/>
                  <a:satMod val="115000"/>
                </a:srgbClr>
              </a:gs>
              <a:gs pos="100000">
                <a:srgbClr val="8000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200" dirty="0"/>
              <a:t>виплата за час підвищення кваліфікації;</a:t>
            </a:r>
          </a:p>
          <a:p>
            <a:pPr algn="ctr"/>
            <a:endParaRPr lang="uk-UA" sz="1200" dirty="0"/>
          </a:p>
        </p:txBody>
      </p:sp>
      <p:sp>
        <p:nvSpPr>
          <p:cNvPr id="9" name="Овал 8"/>
          <p:cNvSpPr/>
          <p:nvPr/>
        </p:nvSpPr>
        <p:spPr>
          <a:xfrm>
            <a:off x="6370833" y="1340770"/>
            <a:ext cx="2556284" cy="1584176"/>
          </a:xfrm>
          <a:prstGeom prst="ellipse">
            <a:avLst/>
          </a:prstGeom>
          <a:gradFill flip="none" rotWithShape="1">
            <a:gsLst>
              <a:gs pos="0">
                <a:srgbClr val="800000">
                  <a:shade val="30000"/>
                  <a:satMod val="115000"/>
                </a:srgbClr>
              </a:gs>
              <a:gs pos="50000">
                <a:srgbClr val="800000">
                  <a:shade val="67500"/>
                  <a:satMod val="115000"/>
                </a:srgbClr>
              </a:gs>
              <a:gs pos="100000">
                <a:srgbClr val="8000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200" dirty="0"/>
              <a:t>виплати    працівникам    -    авторам    винаходів,    корисних    моделей, промислових зразків і раціоналізаторських пропозицій (ст. 126 </a:t>
            </a:r>
            <a:r>
              <a:rPr lang="uk-UA" sz="1200" dirty="0" err="1"/>
              <a:t>КЗпП</a:t>
            </a:r>
            <a:r>
              <a:rPr lang="uk-UA" sz="1200" dirty="0"/>
              <a:t>);</a:t>
            </a:r>
          </a:p>
          <a:p>
            <a:pPr algn="ctr"/>
            <a:endParaRPr lang="uk-UA" sz="1200" dirty="0"/>
          </a:p>
        </p:txBody>
      </p:sp>
      <p:sp>
        <p:nvSpPr>
          <p:cNvPr id="10" name="Овал 9"/>
          <p:cNvSpPr/>
          <p:nvPr/>
        </p:nvSpPr>
        <p:spPr>
          <a:xfrm>
            <a:off x="6370833" y="3058941"/>
            <a:ext cx="2556284" cy="1738211"/>
          </a:xfrm>
          <a:prstGeom prst="ellipse">
            <a:avLst/>
          </a:prstGeom>
          <a:gradFill flip="none" rotWithShape="1">
            <a:gsLst>
              <a:gs pos="0">
                <a:srgbClr val="800000">
                  <a:shade val="30000"/>
                  <a:satMod val="115000"/>
                </a:srgbClr>
              </a:gs>
              <a:gs pos="50000">
                <a:srgbClr val="800000">
                  <a:shade val="67500"/>
                  <a:satMod val="115000"/>
                </a:srgbClr>
              </a:gs>
              <a:gs pos="100000">
                <a:srgbClr val="8000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200" dirty="0"/>
              <a:t>виплати  за участь у колективних  переговорах  і  підготовці   проекту колективного договору або угоди;</a:t>
            </a:r>
          </a:p>
          <a:p>
            <a:pPr algn="ctr"/>
            <a:endParaRPr lang="uk-UA" sz="1200" dirty="0"/>
          </a:p>
        </p:txBody>
      </p:sp>
      <p:sp>
        <p:nvSpPr>
          <p:cNvPr id="11" name="Овал 10"/>
          <p:cNvSpPr/>
          <p:nvPr/>
        </p:nvSpPr>
        <p:spPr>
          <a:xfrm>
            <a:off x="3203848" y="3058941"/>
            <a:ext cx="2841581" cy="1738211"/>
          </a:xfrm>
          <a:prstGeom prst="ellipse">
            <a:avLst/>
          </a:prstGeom>
          <a:gradFill flip="none" rotWithShape="1">
            <a:gsLst>
              <a:gs pos="0">
                <a:srgbClr val="800000">
                  <a:shade val="30000"/>
                  <a:satMod val="115000"/>
                </a:srgbClr>
              </a:gs>
              <a:gs pos="50000">
                <a:srgbClr val="800000">
                  <a:shade val="67500"/>
                  <a:satMod val="115000"/>
                </a:srgbClr>
              </a:gs>
              <a:gs pos="100000">
                <a:srgbClr val="8000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200" dirty="0"/>
              <a:t>виплати за час перебування у медичному закладі на обстеженні (ст. 123 </a:t>
            </a:r>
            <a:r>
              <a:rPr lang="uk-UA" sz="1200" dirty="0" err="1"/>
              <a:t>КЗпП</a:t>
            </a:r>
            <a:r>
              <a:rPr lang="uk-UA" sz="1200" dirty="0"/>
              <a:t>);</a:t>
            </a:r>
          </a:p>
          <a:p>
            <a:pPr algn="ctr"/>
            <a:endParaRPr lang="uk-UA" sz="1200" dirty="0"/>
          </a:p>
        </p:txBody>
      </p:sp>
      <p:sp>
        <p:nvSpPr>
          <p:cNvPr id="12" name="Овал 11"/>
          <p:cNvSpPr/>
          <p:nvPr/>
        </p:nvSpPr>
        <p:spPr>
          <a:xfrm>
            <a:off x="6370832" y="4941167"/>
            <a:ext cx="2698933" cy="1759113"/>
          </a:xfrm>
          <a:prstGeom prst="ellipse">
            <a:avLst/>
          </a:prstGeom>
          <a:gradFill flip="none" rotWithShape="1">
            <a:gsLst>
              <a:gs pos="0">
                <a:srgbClr val="800000">
                  <a:shade val="30000"/>
                  <a:satMod val="115000"/>
                </a:srgbClr>
              </a:gs>
              <a:gs pos="50000">
                <a:srgbClr val="800000">
                  <a:shade val="67500"/>
                  <a:satMod val="115000"/>
                </a:srgbClr>
              </a:gs>
              <a:gs pos="100000">
                <a:srgbClr val="8000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100" dirty="0" smtClean="0"/>
          </a:p>
          <a:p>
            <a:pPr lvl="0" algn="ctr"/>
            <a:endParaRPr lang="en-US" sz="1100" dirty="0" smtClean="0"/>
          </a:p>
          <a:p>
            <a:pPr lvl="0" algn="ctr"/>
            <a:r>
              <a:rPr lang="en-US" sz="1100" dirty="0" smtClean="0"/>
              <a:t> </a:t>
            </a:r>
            <a:r>
              <a:rPr lang="uk-UA" sz="1100" dirty="0"/>
              <a:t>виплати   </a:t>
            </a:r>
            <a:r>
              <a:rPr lang="uk-UA" sz="1100" dirty="0" smtClean="0"/>
              <a:t>незалежним   </a:t>
            </a:r>
            <a:r>
              <a:rPr lang="uk-UA" sz="1100" dirty="0"/>
              <a:t>посередникам,   членам   примирних   комісій   і трудових арбітражів під час роботи в примирних органах, тобто за участь у вирішенні колективного трудового спору</a:t>
            </a:r>
            <a:r>
              <a:rPr lang="uk-UA" sz="1200" dirty="0"/>
              <a:t>.</a:t>
            </a:r>
          </a:p>
          <a:p>
            <a:pPr algn="ctr"/>
            <a:endParaRPr lang="uk-UA" sz="1200" dirty="0"/>
          </a:p>
          <a:p>
            <a:pPr algn="ctr"/>
            <a:endParaRPr lang="uk-UA" sz="1200" dirty="0"/>
          </a:p>
        </p:txBody>
      </p:sp>
      <p:sp>
        <p:nvSpPr>
          <p:cNvPr id="13" name="Овал 12"/>
          <p:cNvSpPr/>
          <p:nvPr/>
        </p:nvSpPr>
        <p:spPr>
          <a:xfrm>
            <a:off x="3310492" y="4992632"/>
            <a:ext cx="2628292" cy="1656184"/>
          </a:xfrm>
          <a:prstGeom prst="ellipse">
            <a:avLst/>
          </a:prstGeom>
          <a:gradFill flip="none" rotWithShape="1">
            <a:gsLst>
              <a:gs pos="0">
                <a:srgbClr val="800000">
                  <a:shade val="30000"/>
                  <a:satMod val="115000"/>
                </a:srgbClr>
              </a:gs>
              <a:gs pos="50000">
                <a:srgbClr val="800000">
                  <a:shade val="67500"/>
                  <a:satMod val="115000"/>
                </a:srgbClr>
              </a:gs>
              <a:gs pos="100000">
                <a:srgbClr val="8000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200" dirty="0"/>
              <a:t>виплати донорам (ст. 124 </a:t>
            </a:r>
            <a:r>
              <a:rPr lang="uk-UA" sz="1200" dirty="0" err="1"/>
              <a:t>КЗпП</a:t>
            </a:r>
            <a:r>
              <a:rPr lang="uk-UA" sz="1200" dirty="0"/>
              <a:t>);</a:t>
            </a:r>
          </a:p>
          <a:p>
            <a:pPr algn="ctr"/>
            <a:endParaRPr lang="uk-UA" sz="120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987823" y="1124744"/>
            <a:ext cx="108012" cy="471144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5" idx="6"/>
            <a:endCxn id="8" idx="2"/>
          </p:cNvCxnSpPr>
          <p:nvPr/>
        </p:nvCxnSpPr>
        <p:spPr>
          <a:xfrm>
            <a:off x="2820490" y="2132857"/>
            <a:ext cx="46516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6" idx="6"/>
            <a:endCxn id="11" idx="2"/>
          </p:cNvCxnSpPr>
          <p:nvPr/>
        </p:nvCxnSpPr>
        <p:spPr>
          <a:xfrm>
            <a:off x="2927343" y="3928046"/>
            <a:ext cx="276505" cy="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7" idx="6"/>
            <a:endCxn id="13" idx="2"/>
          </p:cNvCxnSpPr>
          <p:nvPr/>
        </p:nvCxnSpPr>
        <p:spPr>
          <a:xfrm flipV="1">
            <a:off x="2927343" y="5820724"/>
            <a:ext cx="383149" cy="1546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228184" y="1124744"/>
            <a:ext cx="0" cy="471144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8" idx="6"/>
            <a:endCxn id="9" idx="2"/>
          </p:cNvCxnSpPr>
          <p:nvPr/>
        </p:nvCxnSpPr>
        <p:spPr>
          <a:xfrm>
            <a:off x="6093964" y="2132857"/>
            <a:ext cx="276869" cy="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11" idx="6"/>
            <a:endCxn id="10" idx="2"/>
          </p:cNvCxnSpPr>
          <p:nvPr/>
        </p:nvCxnSpPr>
        <p:spPr>
          <a:xfrm>
            <a:off x="6045429" y="3928047"/>
            <a:ext cx="32540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13" idx="6"/>
            <a:endCxn id="12" idx="2"/>
          </p:cNvCxnSpPr>
          <p:nvPr/>
        </p:nvCxnSpPr>
        <p:spPr>
          <a:xfrm>
            <a:off x="5938784" y="5820724"/>
            <a:ext cx="43204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74010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3286337901"/>
              </p:ext>
            </p:extLst>
          </p:nvPr>
        </p:nvGraphicFramePr>
        <p:xfrm>
          <a:off x="-10522" y="0"/>
          <a:ext cx="903649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2611967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872</TotalTime>
  <Words>384</Words>
  <Application>Microsoft Office PowerPoint</Application>
  <PresentationFormat>Экран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52</cp:revision>
  <dcterms:created xsi:type="dcterms:W3CDTF">2017-05-04T15:23:27Z</dcterms:created>
  <dcterms:modified xsi:type="dcterms:W3CDTF">2017-05-13T10:38:18Z</dcterms:modified>
</cp:coreProperties>
</file>